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73" r:id="rId4"/>
    <p:sldId id="274" r:id="rId5"/>
    <p:sldId id="271" r:id="rId6"/>
    <p:sldId id="272" r:id="rId7"/>
    <p:sldId id="276" r:id="rId8"/>
    <p:sldId id="275" r:id="rId9"/>
    <p:sldId id="261" r:id="rId10"/>
    <p:sldId id="265" r:id="rId11"/>
    <p:sldId id="269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663389637371105"/>
          <c:y val="3.9212902213442528E-2"/>
          <c:w val="0.64208890136386654"/>
          <c:h val="0.655000685329934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02E-482D-9750-FD976FD68B3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02E-482D-9750-FD976FD68B3C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02E-482D-9750-FD976FD68B3C}"/>
              </c:ext>
            </c:extLst>
          </c:dPt>
          <c:cat>
            <c:strRef>
              <c:f>Лист1!$A$2:$A$4</c:f>
              <c:strCache>
                <c:ptCount val="3"/>
                <c:pt idx="0">
                  <c:v>1-4 классы</c:v>
                </c:pt>
                <c:pt idx="1">
                  <c:v>5-7 классы</c:v>
                </c:pt>
                <c:pt idx="2">
                  <c:v>8-11 классы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0.26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2E-482D-9750-FD976FD68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288000"/>
        <c:axId val="36289536"/>
        <c:axId val="31111808"/>
      </c:bar3DChart>
      <c:catAx>
        <c:axId val="3628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89536"/>
        <c:crosses val="autoZero"/>
        <c:auto val="1"/>
        <c:lblAlgn val="ctr"/>
        <c:lblOffset val="100"/>
        <c:noMultiLvlLbl val="0"/>
      </c:catAx>
      <c:valAx>
        <c:axId val="3628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288000"/>
        <c:crosses val="autoZero"/>
        <c:crossBetween val="between"/>
      </c:valAx>
      <c:serAx>
        <c:axId val="311118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6289536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8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8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9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5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41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7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2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0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DD5C-35F3-4E4B-B8A5-212E89EE3F91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4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6.gif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53873" y="126101"/>
            <a:ext cx="8125621" cy="58317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ПЕДАГОГИЧЕСКИЙ СОВЕТ: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endParaRPr lang="ru-RU" sz="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endParaRPr lang="ru-RU" sz="8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«Эффективность урока, 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спортивного занятия и 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классного часа; 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педагогические находки 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 инновационные технологии –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стимул успешного развития 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мотивационной сферы учащихся»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30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547" t="21945" r="50784" b="4121"/>
          <a:stretch/>
        </p:blipFill>
        <p:spPr>
          <a:xfrm>
            <a:off x="3063380" y="0"/>
            <a:ext cx="5073231" cy="64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5" b="10555"/>
          <a:stretch/>
        </p:blipFill>
        <p:spPr>
          <a:xfrm>
            <a:off x="2574235" y="521077"/>
            <a:ext cx="6771259" cy="513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53873" y="126101"/>
            <a:ext cx="8125621" cy="58317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ПЕДАГОГИЧЕСКИЙ СОВЕТ: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endParaRPr lang="ru-RU" sz="8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endParaRPr lang="ru-RU" sz="8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«Эффективность урока, 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спортивного занятия и 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классного часа; 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педагогические находки 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 инновационные технологии –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стимул успешного развития 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мотивационной сферы учащихся»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0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84667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99094" y="422319"/>
            <a:ext cx="8903240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3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ельзя </a:t>
            </a:r>
            <a:r>
              <a:rPr lang="ru-RU" sz="3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двигаться вперед с головой, повернутой назад, а потому недопустимо в школе XXI века использовать неэффективные, устаревшие технологии, изматывающие и ученика, и учителя, требующие больших временных затрат и не гарантирующие качество</a:t>
            </a:r>
            <a:r>
              <a:rPr lang="ru-RU" sz="3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</a:p>
          <a:p>
            <a:pPr algn="r">
              <a:lnSpc>
                <a:spcPct val="107000"/>
              </a:lnSpc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 Поташник 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19391" y="1482568"/>
            <a:ext cx="7841673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 определять: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эффективного урока, спортивного занятия или классного часа,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их эффективности в условиях нашей школы.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Учиться: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определять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взаимозависимость эффективности и качества, и наметить направления повышения эффективности урока, спортивного занятия, классного часа как основы качества образования и воспитания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через педагогические находки и инновационные технологии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2311" y="126101"/>
            <a:ext cx="8088753" cy="17321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ЦЕЛЬ И ЗАДАЧИ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ПЕДАГОГИЧЕСКОГО СОВЕТА: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endParaRPr lang="ru-RU" sz="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endParaRPr lang="ru-RU" sz="8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4" r="10436"/>
          <a:stretch/>
        </p:blipFill>
        <p:spPr>
          <a:xfrm>
            <a:off x="1193221" y="4021106"/>
            <a:ext cx="4048299" cy="2626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14" b="10214"/>
          <a:stretch/>
        </p:blipFill>
        <p:spPr>
          <a:xfrm>
            <a:off x="6661130" y="206763"/>
            <a:ext cx="5037513" cy="3548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75" t="5547" r="4962" b="-2153"/>
          <a:stretch/>
        </p:blipFill>
        <p:spPr>
          <a:xfrm>
            <a:off x="7086908" y="3976690"/>
            <a:ext cx="4040679" cy="2715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8753" r="21881" b="7468"/>
          <a:stretch/>
        </p:blipFill>
        <p:spPr>
          <a:xfrm>
            <a:off x="774814" y="185417"/>
            <a:ext cx="5037513" cy="3582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92" y="146161"/>
            <a:ext cx="5944470" cy="650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77687" y="196608"/>
            <a:ext cx="10144077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УЧЕБНОЙ МОТИВАЦИИ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МБОУ СОШ №31 со спортивным уклоном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64256487"/>
              </p:ext>
            </p:extLst>
          </p:nvPr>
        </p:nvGraphicFramePr>
        <p:xfrm>
          <a:off x="308421" y="835565"/>
          <a:ext cx="10484690" cy="629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0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-98829" y="-216978"/>
            <a:ext cx="12192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653671" y="345695"/>
            <a:ext cx="8071658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СОВРЕМЕННЫЙ УРОК – ЭТО 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348"/>
          <a:stretch/>
        </p:blipFill>
        <p:spPr>
          <a:xfrm>
            <a:off x="2489099" y="1213234"/>
            <a:ext cx="6400801" cy="44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-98829" y="-216978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31068" y="1682836"/>
            <a:ext cx="1571463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07329" y="1773017"/>
            <a:ext cx="2754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К-компетентность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3300" y="2363529"/>
            <a:ext cx="1779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О-общение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3028" y="2958378"/>
            <a:ext cx="2701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М-моделирование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3277" y="3574930"/>
            <a:ext cx="1873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Ф-фантазия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2623" y="4145237"/>
            <a:ext cx="2167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О-открытость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37201" y="4760291"/>
            <a:ext cx="17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Р-развитие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37201" y="5309649"/>
            <a:ext cx="1104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Т-труд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81580" y="2252885"/>
            <a:ext cx="1255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У-успех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5742" y="2843707"/>
            <a:ext cx="2469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Ч-человечность 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55742" y="5199720"/>
            <a:ext cx="2358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Е-единомыслие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55742" y="4008015"/>
            <a:ext cx="1951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575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Н-научность</a:t>
            </a:r>
            <a:endParaRPr lang="ru-RU" sz="2400" dirty="0">
              <a:solidFill>
                <a:srgbClr val="FF5757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1580" y="4575879"/>
            <a:ext cx="212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И-инновация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8835" y="3398571"/>
            <a:ext cx="2272353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Е-единство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53671" y="345695"/>
            <a:ext cx="8071658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СОВРЕМЕННЫЙ УРОК – ЭТО …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68515" y="2123728"/>
            <a:ext cx="1540640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9319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20487" y="132598"/>
            <a:ext cx="7789025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компоненты современного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организация группы в течение всего урока, готовность учащихся к уроку, порядок и дисциплина. 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Целевой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постановка целей учения перед учащимися, как на весь урок, так и на отдельные его этапы. 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Мотивационный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определение значимости изучаемого материала как в данной теме, так и во всем курсе. 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уровень общения педагога с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группой.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Содержательный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подбор материала для изучения, закрепления, повторения, самостоятельной работы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т.п.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выбор форм, методов и приемов обучения, оптимальных для данного типа урока, для данной темы, для данной группы и т.п. 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Контрольно-оценочный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использование оценки деятельности ученика на уроке для стимулирования его активности и развития познавательного интереса. 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подведение итогов урока, анализ деятельности учащихся на уроке, анализ результатов собственной деятельности по организации урока.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5128" t="21229" r="49915" b="3214"/>
          <a:stretch/>
        </p:blipFill>
        <p:spPr>
          <a:xfrm>
            <a:off x="2619214" y="245616"/>
            <a:ext cx="4988456" cy="60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351</Words>
  <Application>Microsoft Office PowerPoint</Application>
  <PresentationFormat>Широкоэкранный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Панасюк Ольга</dc:creator>
  <cp:lastModifiedBy>Пользователь Windows</cp:lastModifiedBy>
  <cp:revision>30</cp:revision>
  <dcterms:created xsi:type="dcterms:W3CDTF">2018-11-21T18:04:28Z</dcterms:created>
  <dcterms:modified xsi:type="dcterms:W3CDTF">2018-11-23T12:15:18Z</dcterms:modified>
</cp:coreProperties>
</file>