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handoutMasterIdLst>
    <p:handoutMasterId r:id="rId12"/>
  </p:handoutMasterIdLst>
  <p:sldIdLst>
    <p:sldId id="303" r:id="rId2"/>
    <p:sldId id="282" r:id="rId3"/>
    <p:sldId id="294" r:id="rId4"/>
    <p:sldId id="315" r:id="rId5"/>
    <p:sldId id="298" r:id="rId6"/>
    <p:sldId id="299" r:id="rId7"/>
    <p:sldId id="300" r:id="rId8"/>
    <p:sldId id="301" r:id="rId9"/>
    <p:sldId id="314" r:id="rId10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9FF"/>
    <a:srgbClr val="E4C9FF"/>
    <a:srgbClr val="D7AFFF"/>
    <a:srgbClr val="A143FF"/>
    <a:srgbClr val="BE7DFF"/>
    <a:srgbClr val="CC99FF"/>
    <a:srgbClr val="DCB9FF"/>
    <a:srgbClr val="CC0066"/>
    <a:srgbClr val="FF3399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8" autoAdjust="0"/>
    <p:restoredTop sz="96270" autoAdjust="0"/>
  </p:normalViewPr>
  <p:slideViewPr>
    <p:cSldViewPr>
      <p:cViewPr varScale="1">
        <p:scale>
          <a:sx n="103" d="100"/>
          <a:sy n="103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71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44959710358976E-2"/>
                  <c:y val="-1.8664852109915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2C-46D2-819D-E017CA396CFF}"/>
                </c:ext>
              </c:extLst>
            </c:dLbl>
            <c:dLbl>
              <c:idx val="1"/>
              <c:layout>
                <c:manualLayout>
                  <c:x val="1.2449597103589798E-2"/>
                  <c:y val="-2.1331259554189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2C-46D2-819D-E017CA396CFF}"/>
                </c:ext>
              </c:extLst>
            </c:dLbl>
            <c:dLbl>
              <c:idx val="2"/>
              <c:layout>
                <c:manualLayout>
                  <c:x val="1.0374664252991498E-2"/>
                  <c:y val="-1.5998444665642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2C-46D2-819D-E017CA396CFF}"/>
                </c:ext>
              </c:extLst>
            </c:dLbl>
            <c:dLbl>
              <c:idx val="3"/>
              <c:layout>
                <c:manualLayout>
                  <c:x val="2.4899194207179596E-2"/>
                  <c:y val="-2.5056621014731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3EE-425C-89C9-60A9E24ECF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</c:v>
                </c:pt>
                <c:pt idx="1">
                  <c:v>72</c:v>
                </c:pt>
                <c:pt idx="2">
                  <c:v>71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DC-44D9-B80A-E39A84CD6E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138432"/>
        <c:axId val="80138824"/>
        <c:axId val="0"/>
      </c:bar3DChart>
      <c:catAx>
        <c:axId val="801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0138824"/>
        <c:crosses val="autoZero"/>
        <c:auto val="1"/>
        <c:lblAlgn val="ctr"/>
        <c:lblOffset val="100"/>
        <c:noMultiLvlLbl val="0"/>
      </c:catAx>
      <c:valAx>
        <c:axId val="8013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013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CC99FF"/>
              </a:solidFill>
            </a:ln>
            <a:effectLst/>
            <a:sp3d>
              <a:contourClr>
                <a:srgbClr val="CC99FF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B871FF"/>
              </a:solidFill>
              <a:ln>
                <a:solidFill>
                  <a:srgbClr val="CC99FF"/>
                </a:solidFill>
              </a:ln>
              <a:effectLst/>
              <a:sp3d>
                <a:contourClr>
                  <a:srgbClr val="CC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EC85-4F48-B3E5-FB2E8AEF0290}"/>
              </c:ext>
            </c:extLst>
          </c:dPt>
          <c:dPt>
            <c:idx val="1"/>
            <c:invertIfNegative val="0"/>
            <c:bubble3D val="0"/>
            <c:spPr>
              <a:solidFill>
                <a:srgbClr val="B871FF"/>
              </a:solidFill>
              <a:ln>
                <a:solidFill>
                  <a:srgbClr val="CC99FF"/>
                </a:solidFill>
              </a:ln>
              <a:effectLst/>
              <a:sp3d>
                <a:contourClr>
                  <a:srgbClr val="CC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C85-4F48-B3E5-FB2E8AEF0290}"/>
              </c:ext>
            </c:extLst>
          </c:dPt>
          <c:dPt>
            <c:idx val="2"/>
            <c:invertIfNegative val="0"/>
            <c:bubble3D val="0"/>
            <c:spPr>
              <a:solidFill>
                <a:srgbClr val="B871FF"/>
              </a:solidFill>
              <a:ln>
                <a:solidFill>
                  <a:srgbClr val="CC99FF"/>
                </a:solidFill>
              </a:ln>
              <a:effectLst/>
              <a:sp3d>
                <a:contourClr>
                  <a:srgbClr val="CC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C85-4F48-B3E5-FB2E8AEF0290}"/>
              </c:ext>
            </c:extLst>
          </c:dPt>
          <c:dPt>
            <c:idx val="3"/>
            <c:invertIfNegative val="0"/>
            <c:bubble3D val="0"/>
            <c:spPr>
              <a:solidFill>
                <a:srgbClr val="BE7DFF"/>
              </a:solidFill>
              <a:ln>
                <a:solidFill>
                  <a:srgbClr val="CC99FF"/>
                </a:solidFill>
              </a:ln>
              <a:effectLst/>
              <a:sp3d>
                <a:contourClr>
                  <a:srgbClr val="CC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0C34-4ED7-A27E-D20B9F574AEB}"/>
              </c:ext>
            </c:extLst>
          </c:dPt>
          <c:dLbls>
            <c:dLbl>
              <c:idx val="0"/>
              <c:layout>
                <c:manualLayout>
                  <c:x val="1.4697441025071268E-2"/>
                  <c:y val="-1.8672406593858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85-4F48-B3E5-FB2E8AEF0290}"/>
                </c:ext>
              </c:extLst>
            </c:dLbl>
            <c:dLbl>
              <c:idx val="1"/>
              <c:layout>
                <c:manualLayout>
                  <c:x val="1.6797075457224329E-2"/>
                  <c:y val="-1.6004919937593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C85-4F48-B3E5-FB2E8AEF0290}"/>
                </c:ext>
              </c:extLst>
            </c:dLbl>
            <c:dLbl>
              <c:idx val="2"/>
              <c:layout>
                <c:manualLayout>
                  <c:x val="1.8896709889377371E-2"/>
                  <c:y val="-2.1339893250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C85-4F48-B3E5-FB2E8AEF0290}"/>
                </c:ext>
              </c:extLst>
            </c:dLbl>
            <c:dLbl>
              <c:idx val="3"/>
              <c:layout>
                <c:manualLayout>
                  <c:x val="1.4697441025071289E-2"/>
                  <c:y val="-2.133989325012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C34-4ED7-A27E-D20B9F574A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</c:v>
                </c:pt>
                <c:pt idx="1">
                  <c:v>48</c:v>
                </c:pt>
                <c:pt idx="2">
                  <c:v>50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DC-44D9-B80A-E39A84CD6E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138432"/>
        <c:axId val="80138824"/>
        <c:axId val="0"/>
      </c:bar3DChart>
      <c:catAx>
        <c:axId val="801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0138824"/>
        <c:crosses val="autoZero"/>
        <c:auto val="1"/>
        <c:lblAlgn val="ctr"/>
        <c:lblOffset val="100"/>
        <c:noMultiLvlLbl val="0"/>
      </c:catAx>
      <c:valAx>
        <c:axId val="8013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013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rgbClr val="8A008A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295841939118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5C-46B6-B759-1D7F7CF9DFB9}"/>
                </c:ext>
              </c:extLst>
            </c:dLbl>
            <c:dLbl>
              <c:idx val="1"/>
              <c:layout>
                <c:manualLayout>
                  <c:x val="7.3697364268894873E-3"/>
                  <c:y val="-7.7750516347097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5C-46B6-B759-1D7F7CF9DFB9}"/>
                </c:ext>
              </c:extLst>
            </c:dLbl>
            <c:dLbl>
              <c:idx val="3"/>
              <c:layout>
                <c:manualLayout>
                  <c:x val="-1.080882189500503E-16"/>
                  <c:y val="-1.295841939118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5C-46B6-B759-1D7F7CF9D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27</c:v>
                </c:pt>
                <c:pt idx="2">
                  <c:v>24</c:v>
                </c:pt>
                <c:pt idx="3">
                  <c:v>7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2B-4F67-8975-08DD85B03B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rgbClr val="B46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317630997645282E-2"/>
                  <c:y val="-7.775051634709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5C-46B6-B759-1D7F7CF9DFB9}"/>
                </c:ext>
              </c:extLst>
            </c:dLbl>
            <c:dLbl>
              <c:idx val="1"/>
              <c:layout>
                <c:manualLayout>
                  <c:x val="8.8436837122673854E-3"/>
                  <c:y val="-2.5916838782365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95C-46B6-B759-1D7F7CF9DFB9}"/>
                </c:ext>
              </c:extLst>
            </c:dLbl>
            <c:dLbl>
              <c:idx val="4"/>
              <c:layout>
                <c:manualLayout>
                  <c:x val="1.0317630997645282E-2"/>
                  <c:y val="-7.775051634709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95C-46B6-B759-1D7F7CF9D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</c:v>
                </c:pt>
                <c:pt idx="1">
                  <c:v>10</c:v>
                </c:pt>
                <c:pt idx="2">
                  <c:v>24</c:v>
                </c:pt>
                <c:pt idx="3">
                  <c:v>13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2B-4F67-8975-08DD85B03B9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65525568401076E-2"/>
                  <c:y val="-1.0366735512946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5C-46B6-B759-1D7F7CF9DFB9}"/>
                </c:ext>
              </c:extLst>
            </c:dLbl>
            <c:dLbl>
              <c:idx val="1"/>
              <c:layout>
                <c:manualLayout>
                  <c:x val="5.8957891415115354E-3"/>
                  <c:y val="-2.5916838782365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5C-46B6-B759-1D7F7CF9DFB9}"/>
                </c:ext>
              </c:extLst>
            </c:dLbl>
            <c:dLbl>
              <c:idx val="2"/>
              <c:layout>
                <c:manualLayout>
                  <c:x val="5.89578914151159E-3"/>
                  <c:y val="-1.0366735512946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5C-46B6-B759-1D7F7CF9DFB9}"/>
                </c:ext>
              </c:extLst>
            </c:dLbl>
            <c:dLbl>
              <c:idx val="3"/>
              <c:layout>
                <c:manualLayout>
                  <c:x val="1.0317630997645174E-2"/>
                  <c:y val="-2.5916838782365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95C-46B6-B759-1D7F7CF9DFB9}"/>
                </c:ext>
              </c:extLst>
            </c:dLbl>
            <c:dLbl>
              <c:idx val="4"/>
              <c:layout>
                <c:manualLayout>
                  <c:x val="1.0317630997645282E-2"/>
                  <c:y val="-1.295841939118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95C-46B6-B759-1D7F7CF9D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14</c:v>
                </c:pt>
                <c:pt idx="1">
                  <c:v>18</c:v>
                </c:pt>
                <c:pt idx="2">
                  <c:v>5</c:v>
                </c:pt>
                <c:pt idx="3">
                  <c:v>19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2B-4F67-8975-08DD85B03B9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A143FF"/>
            </a:solidFill>
            <a:ln>
              <a:solidFill>
                <a:srgbClr val="CC99FF"/>
              </a:solidFill>
            </a:ln>
            <a:effectLst/>
            <a:sp3d>
              <a:contourClr>
                <a:srgbClr val="CC99FF"/>
              </a:contourClr>
            </a:sp3d>
          </c:spPr>
          <c:invertIfNegative val="0"/>
          <c:dLbls>
            <c:dLbl>
              <c:idx val="0"/>
              <c:layout>
                <c:manualLayout>
                  <c:x val="1.1791578283023126E-2"/>
                  <c:y val="-1.295841939118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ED-4A60-8178-DFB9764C671C}"/>
                </c:ext>
              </c:extLst>
            </c:dLbl>
            <c:dLbl>
              <c:idx val="1"/>
              <c:layout>
                <c:manualLayout>
                  <c:x val="7.3697364268894873E-3"/>
                  <c:y val="-4.75136555525336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BED-4A60-8178-DFB9764C671C}"/>
                </c:ext>
              </c:extLst>
            </c:dLbl>
            <c:dLbl>
              <c:idx val="2"/>
              <c:layout>
                <c:manualLayout>
                  <c:x val="2.947894570755795E-3"/>
                  <c:y val="-5.1833677564731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ED-4A60-8178-DFB9764C671C}"/>
                </c:ext>
              </c:extLst>
            </c:dLbl>
            <c:dLbl>
              <c:idx val="3"/>
              <c:layout>
                <c:manualLayout>
                  <c:x val="1.0317630997645174E-2"/>
                  <c:y val="-2.5916838782365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BED-4A60-8178-DFB9764C671C}"/>
                </c:ext>
              </c:extLst>
            </c:dLbl>
            <c:dLbl>
              <c:idx val="4"/>
              <c:layout>
                <c:manualLayout>
                  <c:x val="1.3265525568401076E-2"/>
                  <c:y val="-1.5550103269419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BED-4A60-8178-DFB9764C6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13</c:v>
                </c:pt>
                <c:pt idx="1">
                  <c:v>17</c:v>
                </c:pt>
                <c:pt idx="2">
                  <c:v>21</c:v>
                </c:pt>
                <c:pt idx="3">
                  <c:v>9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D-4A60-8178-DFB9764C67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497536"/>
        <c:axId val="43958848"/>
        <c:axId val="0"/>
      </c:bar3DChart>
      <c:catAx>
        <c:axId val="34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58848"/>
        <c:crosses val="autoZero"/>
        <c:auto val="1"/>
        <c:lblAlgn val="ctr"/>
        <c:lblOffset val="100"/>
        <c:noMultiLvlLbl val="0"/>
      </c:catAx>
      <c:valAx>
        <c:axId val="4395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49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rgbClr val="8A008A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8341156287760945E-3"/>
                  <c:y val="-1.652119558819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CA3-44BE-B24B-29A15B82E07C}"/>
                </c:ext>
              </c:extLst>
            </c:dLbl>
            <c:dLbl>
              <c:idx val="1"/>
              <c:layout>
                <c:manualLayout>
                  <c:x val="3.0672925030208756E-2"/>
                  <c:y val="-2.753532598031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A3-44BE-B24B-29A15B82E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победители</c:v>
                </c:pt>
                <c:pt idx="1">
                  <c:v>призеры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A3-44BE-B24B-29A15B82E0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rgbClr val="A347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852890719402353E-3"/>
                  <c:y val="-2.753532598031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A3-44BE-B24B-29A15B82E07C}"/>
                </c:ext>
              </c:extLst>
            </c:dLbl>
            <c:dLbl>
              <c:idx val="1"/>
              <c:layout>
                <c:manualLayout>
                  <c:x val="7.6682312575520484E-3"/>
                  <c:y val="-2.753532598031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CA3-44BE-B24B-29A15B82E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победители</c:v>
                </c:pt>
                <c:pt idx="1">
                  <c:v>призеры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A3-44BE-B24B-29A15B82E0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852890719402353E-3"/>
                  <c:y val="-1.92747281862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CA3-44BE-B24B-29A15B82E07C}"/>
                </c:ext>
              </c:extLst>
            </c:dLbl>
            <c:dLbl>
              <c:idx val="1"/>
              <c:layout>
                <c:manualLayout>
                  <c:x val="1.8769110773248027E-2"/>
                  <c:y val="-1.2543235056922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CA3-44BE-B24B-29A15B82E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победители</c:v>
                </c:pt>
                <c:pt idx="1">
                  <c:v>призеры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A3-44BE-B24B-29A15B82E0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A143FF"/>
            </a:solidFill>
            <a:ln>
              <a:solidFill>
                <a:srgbClr val="CC99FF"/>
              </a:solidFill>
            </a:ln>
            <a:effectLst/>
            <a:sp3d>
              <a:contourClr>
                <a:srgbClr val="CC99FF"/>
              </a:contourClr>
            </a:sp3d>
          </c:spPr>
          <c:invertIfNegative val="0"/>
          <c:dLbls>
            <c:dLbl>
              <c:idx val="0"/>
              <c:layout>
                <c:manualLayout>
                  <c:x val="1.2305178106149117E-2"/>
                  <c:y val="-2.3560472364944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CA3-44BE-B24B-29A15B82E07C}"/>
                </c:ext>
              </c:extLst>
            </c:dLbl>
            <c:dLbl>
              <c:idx val="1"/>
              <c:layout>
                <c:manualLayout>
                  <c:x val="1.6406904141532157E-2"/>
                  <c:y val="-2.0194690598523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CA3-44BE-B24B-29A15B82E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победители</c:v>
                </c:pt>
                <c:pt idx="1">
                  <c:v>призеры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A3-44BE-B24B-29A15B82E0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497536"/>
        <c:axId val="43958848"/>
        <c:axId val="0"/>
      </c:bar3DChart>
      <c:catAx>
        <c:axId val="34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58848"/>
        <c:crosses val="autoZero"/>
        <c:auto val="1"/>
        <c:lblAlgn val="ctr"/>
        <c:lblOffset val="100"/>
        <c:noMultiLvlLbl val="0"/>
      </c:catAx>
      <c:valAx>
        <c:axId val="4395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49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rgbClr val="8A008A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697441025071155E-3"/>
                  <c:y val="-5.4149561942836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CA8-4E21-8C50-112F1A298D1C}"/>
                </c:ext>
              </c:extLst>
            </c:dLbl>
            <c:dLbl>
              <c:idx val="1"/>
              <c:layout>
                <c:manualLayout>
                  <c:x val="1.4697441025071289E-3"/>
                  <c:y val="-1.0829912388567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CA8-4E21-8C50-112F1A298D1C}"/>
                </c:ext>
              </c:extLst>
            </c:dLbl>
            <c:dLbl>
              <c:idx val="2"/>
              <c:layout>
                <c:manualLayout>
                  <c:x val="1.4697441025070211E-3"/>
                  <c:y val="-1.353739048570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CA8-4E21-8C50-112F1A298D1C}"/>
                </c:ext>
              </c:extLst>
            </c:dLbl>
            <c:dLbl>
              <c:idx val="3"/>
              <c:layout>
                <c:manualLayout>
                  <c:x val="0"/>
                  <c:y val="-1.6244868582850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CA8-4E21-8C50-112F1A298D1C}"/>
                </c:ext>
              </c:extLst>
            </c:dLbl>
            <c:dLbl>
              <c:idx val="4"/>
              <c:layout>
                <c:manualLayout>
                  <c:x val="-1.0777998910022481E-16"/>
                  <c:y val="-2.436730287427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CA8-4E21-8C50-112F1A298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7-4B1B-BFE3-406357DC46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rgbClr val="A347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394882050142309E-3"/>
                  <c:y val="-1.353739048570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CA8-4E21-8C50-112F1A298D1C}"/>
                </c:ext>
              </c:extLst>
            </c:dLbl>
            <c:dLbl>
              <c:idx val="1"/>
              <c:layout>
                <c:manualLayout>
                  <c:x val="5.8789764100285156E-3"/>
                  <c:y val="-8.1224342914253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CA8-4E21-8C50-112F1A298D1C}"/>
                </c:ext>
              </c:extLst>
            </c:dLbl>
            <c:dLbl>
              <c:idx val="2"/>
              <c:layout>
                <c:manualLayout>
                  <c:x val="8.8184646150427735E-3"/>
                  <c:y val="-1.8952346679992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CA8-4E21-8C50-112F1A298D1C}"/>
                </c:ext>
              </c:extLst>
            </c:dLbl>
            <c:dLbl>
              <c:idx val="3"/>
              <c:layout>
                <c:manualLayout>
                  <c:x val="8.8184646150426659E-3"/>
                  <c:y val="-1.353739048570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CA8-4E21-8C50-112F1A298D1C}"/>
                </c:ext>
              </c:extLst>
            </c:dLbl>
            <c:dLbl>
              <c:idx val="4"/>
              <c:layout>
                <c:manualLayout>
                  <c:x val="0"/>
                  <c:y val="-8.12243429142536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CA8-4E21-8C50-112F1A298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7-4B1B-BFE3-406357DC468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3487205125356446E-3"/>
                  <c:y val="-1.0829912388567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CA8-4E21-8C50-112F1A298D1C}"/>
                </c:ext>
              </c:extLst>
            </c:dLbl>
            <c:dLbl>
              <c:idx val="1"/>
              <c:layout>
                <c:manualLayout>
                  <c:x val="7.3487205125356446E-3"/>
                  <c:y val="-1.353739048570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CA8-4E21-8C50-112F1A298D1C}"/>
                </c:ext>
              </c:extLst>
            </c:dLbl>
            <c:dLbl>
              <c:idx val="2"/>
              <c:layout>
                <c:manualLayout>
                  <c:x val="1.3227696922564159E-2"/>
                  <c:y val="-8.1224342914253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CA8-4E21-8C50-112F1A298D1C}"/>
                </c:ext>
              </c:extLst>
            </c:dLbl>
            <c:dLbl>
              <c:idx val="3"/>
              <c:layout>
                <c:manualLayout>
                  <c:x val="1.0288208717549902E-2"/>
                  <c:y val="-2.7074780971417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CA8-4E21-8C50-112F1A298D1C}"/>
                </c:ext>
              </c:extLst>
            </c:dLbl>
            <c:dLbl>
              <c:idx val="4"/>
              <c:layout>
                <c:manualLayout>
                  <c:x val="1.0288208717550009E-2"/>
                  <c:y val="-2.7074780971417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CA8-4E21-8C50-112F1A298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2</c:v>
                </c:pt>
                <c:pt idx="3">
                  <c:v>8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67-4B1B-BFE3-406357DC468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A143FF"/>
            </a:solidFill>
            <a:ln>
              <a:solidFill>
                <a:srgbClr val="BE7DFF"/>
              </a:solidFill>
            </a:ln>
            <a:effectLst/>
            <a:sp3d>
              <a:contourClr>
                <a:srgbClr val="BE7DFF"/>
              </a:contourClr>
            </a:sp3d>
          </c:spPr>
          <c:invertIfNegative val="0"/>
          <c:dLbls>
            <c:dLbl>
              <c:idx val="0"/>
              <c:layout>
                <c:manualLayout>
                  <c:x val="1.1139113197948766E-2"/>
                  <c:y val="3.6431565455761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432-45F9-97AD-787DD3B18449}"/>
                </c:ext>
              </c:extLst>
            </c:dLbl>
            <c:dLbl>
              <c:idx val="1"/>
              <c:layout>
                <c:manualLayout>
                  <c:x val="9.2825943316239713E-3"/>
                  <c:y val="-3.6431565455761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432-45F9-97AD-787DD3B18449}"/>
                </c:ext>
              </c:extLst>
            </c:dLbl>
            <c:dLbl>
              <c:idx val="2"/>
              <c:layout>
                <c:manualLayout>
                  <c:x val="7.426075465299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432-45F9-97AD-787DD3B18449}"/>
                </c:ext>
              </c:extLst>
            </c:dLbl>
            <c:dLbl>
              <c:idx val="3"/>
              <c:layout>
                <c:manualLayout>
                  <c:x val="5.5695565989743829E-3"/>
                  <c:y val="-7.28631309115241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432-45F9-97AD-787DD3B18449}"/>
                </c:ext>
              </c:extLst>
            </c:dLbl>
            <c:dLbl>
              <c:idx val="4"/>
              <c:layout>
                <c:manualLayout>
                  <c:x val="1.6708669796923148E-2"/>
                  <c:y val="-7.2863130911523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432-45F9-97AD-787DD3B18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7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</c:v>
                </c:pt>
                <c:pt idx="1">
                  <c:v>10</c:v>
                </c:pt>
                <c:pt idx="2">
                  <c:v>9</c:v>
                </c:pt>
                <c:pt idx="3">
                  <c:v>6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DA-484C-B11C-5A7D866414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497536"/>
        <c:axId val="43958848"/>
        <c:axId val="0"/>
      </c:bar3DChart>
      <c:catAx>
        <c:axId val="34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58848"/>
        <c:crosses val="autoZero"/>
        <c:auto val="1"/>
        <c:lblAlgn val="ctr"/>
        <c:lblOffset val="100"/>
        <c:noMultiLvlLbl val="0"/>
      </c:catAx>
      <c:valAx>
        <c:axId val="4395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49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5B112-DE7D-47C5-8011-8D9C4114C84B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F0ADB-4212-4972-BECC-463B7F45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078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D9894E67-765A-47A7-A816-EC647AA7070A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2D10F0D1-E278-443D-B34A-27AB09C3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38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3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46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14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53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58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2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2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1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3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34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93D84FA-CDEB-4981-9689-5ECB6E04A455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0D0B4AA-7DBA-489B-B66E-8F4D7661A36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4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24" y="3980506"/>
            <a:ext cx="9134376" cy="23762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муниципальный этап</a:t>
            </a:r>
            <a:endParaRPr lang="ru-RU" sz="40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1" r="13987"/>
          <a:stretch/>
        </p:blipFill>
        <p:spPr>
          <a:xfrm>
            <a:off x="113184" y="0"/>
            <a:ext cx="9030816" cy="396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374348"/>
            <a:ext cx="8208912" cy="1063646"/>
          </a:xfrm>
          <a:prstGeom prst="roundRect">
            <a:avLst/>
          </a:prstGeom>
          <a:solidFill>
            <a:srgbClr val="E8D1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99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444506"/>
            <a:ext cx="6495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количества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участников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школьников (по протоколам)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595648565"/>
              </p:ext>
            </p:extLst>
          </p:nvPr>
        </p:nvGraphicFramePr>
        <p:xfrm>
          <a:off x="1619672" y="1766247"/>
          <a:ext cx="6120680" cy="377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12259"/>
          <a:stretch/>
        </p:blipFill>
        <p:spPr>
          <a:xfrm>
            <a:off x="179512" y="46095"/>
            <a:ext cx="3431410" cy="1510697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3790" y="5572451"/>
            <a:ext cx="8618690" cy="828361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2018/19 </a:t>
            </a: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учебного года количество участников МЭ снизилось на 11 человек,</a:t>
            </a:r>
            <a:r>
              <a:rPr lang="ru-RU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2019/20 </a:t>
            </a:r>
            <a:r>
              <a:rPr lang="ru-RU" sz="16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учебного года количество участников МЭ снизилось </a:t>
            </a: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на 1 человека,</a:t>
            </a:r>
          </a:p>
          <a:p>
            <a:pPr algn="ctr">
              <a:lnSpc>
                <a:spcPct val="100000"/>
              </a:lnSpc>
            </a:pPr>
            <a:r>
              <a:rPr lang="ru-RU" sz="16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2020/21 </a:t>
            </a:r>
            <a:r>
              <a:rPr lang="ru-RU" sz="16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учебного года количество участников МЭ </a:t>
            </a: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повысилось </a:t>
            </a:r>
            <a:r>
              <a:rPr lang="ru-RU" sz="16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14 человек (по протоколам). 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374348"/>
            <a:ext cx="8352928" cy="1063646"/>
          </a:xfrm>
          <a:prstGeom prst="roundRect">
            <a:avLst/>
          </a:prstGeom>
          <a:solidFill>
            <a:srgbClr val="E8D1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99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44506"/>
            <a:ext cx="6495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количества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участников</a:t>
            </a:r>
          </a:p>
          <a:p>
            <a:pPr algn="ctr"/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школьников (если считать 1 раз)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787313314"/>
              </p:ext>
            </p:extLst>
          </p:nvPr>
        </p:nvGraphicFramePr>
        <p:xfrm>
          <a:off x="1835696" y="1523897"/>
          <a:ext cx="6048672" cy="399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12259"/>
          <a:stretch/>
        </p:blipFill>
        <p:spPr>
          <a:xfrm>
            <a:off x="19472" y="150822"/>
            <a:ext cx="3431410" cy="1510697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9512" y="5661248"/>
            <a:ext cx="8618690" cy="936103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2018/19 </a:t>
            </a: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учебного года количество участников МЭ снизилось на 15 человек,</a:t>
            </a:r>
            <a:r>
              <a:rPr lang="ru-RU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2019/20 </a:t>
            </a:r>
            <a:r>
              <a:rPr lang="ru-RU" sz="16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учебного года </a:t>
            </a: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– увеличилось на 2 человека,</a:t>
            </a:r>
          </a:p>
          <a:p>
            <a:pPr algn="ctr">
              <a:lnSpc>
                <a:spcPct val="100000"/>
              </a:lnSpc>
            </a:pPr>
            <a:r>
              <a:rPr lang="ru-RU" sz="16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2020/21 </a:t>
            </a:r>
            <a:r>
              <a:rPr lang="ru-RU" sz="16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учебного года – </a:t>
            </a: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уменьшилось </a:t>
            </a:r>
            <a:r>
              <a:rPr lang="ru-RU" sz="16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на 2 человека (если считать 1 раз),</a:t>
            </a:r>
          </a:p>
          <a:p>
            <a:pPr algn="ctr">
              <a:lnSpc>
                <a:spcPct val="100000"/>
              </a:lnSpc>
            </a:pPr>
            <a:r>
              <a:rPr lang="ru-RU" sz="16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4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374348"/>
            <a:ext cx="8208912" cy="1063646"/>
          </a:xfrm>
          <a:prstGeom prst="roundRect">
            <a:avLst/>
          </a:prstGeom>
          <a:solidFill>
            <a:srgbClr val="E8D1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99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486511"/>
            <a:ext cx="6495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количества участников</a:t>
            </a:r>
            <a:r>
              <a:rPr lang="ru-RU" b="1" dirty="0">
                <a:solidFill>
                  <a:srgbClr val="004FC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 (по классам)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12259"/>
          <a:stretch/>
        </p:blipFill>
        <p:spPr>
          <a:xfrm>
            <a:off x="179512" y="46095"/>
            <a:ext cx="3431410" cy="1510697"/>
          </a:xfrm>
          <a:prstGeom prst="rect">
            <a:avLst/>
          </a:prstGeom>
        </p:spPr>
      </p:pic>
      <p:graphicFrame>
        <p:nvGraphicFramePr>
          <p:cNvPr id="7" name="Объект 14"/>
          <p:cNvGraphicFramePr>
            <a:graphicFrameLocks/>
          </p:cNvGraphicFramePr>
          <p:nvPr>
            <p:extLst/>
          </p:nvPr>
        </p:nvGraphicFramePr>
        <p:xfrm>
          <a:off x="479864" y="1904441"/>
          <a:ext cx="8616319" cy="4900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88224" y="1624907"/>
            <a:ext cx="228600" cy="171450"/>
          </a:xfrm>
          <a:prstGeom prst="rect">
            <a:avLst/>
          </a:prstGeom>
          <a:solidFill>
            <a:srgbClr val="8A008A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588224" y="1932594"/>
            <a:ext cx="228600" cy="171450"/>
          </a:xfrm>
          <a:prstGeom prst="rect">
            <a:avLst/>
          </a:prstGeom>
          <a:solidFill>
            <a:srgbClr val="A347FF"/>
          </a:solidFill>
          <a:ln w="9525">
            <a:solidFill>
              <a:srgbClr val="A347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588224" y="2219343"/>
            <a:ext cx="228600" cy="171450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6444208" y="1550157"/>
            <a:ext cx="1470203" cy="1230771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2018/19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2019/20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2020/21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2021/22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588224" y="2512919"/>
            <a:ext cx="228600" cy="171450"/>
          </a:xfrm>
          <a:prstGeom prst="rect">
            <a:avLst/>
          </a:prstGeom>
          <a:solidFill>
            <a:srgbClr val="A143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374348"/>
            <a:ext cx="8208912" cy="1063646"/>
          </a:xfrm>
          <a:prstGeom prst="roundRect">
            <a:avLst/>
          </a:prstGeom>
          <a:solidFill>
            <a:srgbClr val="E8D1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99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444506"/>
            <a:ext cx="6495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количества участников</a:t>
            </a:r>
            <a:r>
              <a:rPr lang="ru-RU" b="1" dirty="0">
                <a:solidFill>
                  <a:srgbClr val="004FC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 (по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предметам)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12259"/>
          <a:stretch/>
        </p:blipFill>
        <p:spPr>
          <a:xfrm>
            <a:off x="179512" y="46095"/>
            <a:ext cx="3431410" cy="1510697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74823"/>
              </p:ext>
            </p:extLst>
          </p:nvPr>
        </p:nvGraphicFramePr>
        <p:xfrm>
          <a:off x="1115616" y="1556792"/>
          <a:ext cx="6984775" cy="5188479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508983">
                  <a:extLst>
                    <a:ext uri="{9D8B030D-6E8A-4147-A177-3AD203B41FA5}">
                      <a16:colId xmlns:a16="http://schemas.microsoft.com/office/drawing/2014/main" val="2586934444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338434285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329319551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4042030540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3556245452"/>
                    </a:ext>
                  </a:extLst>
                </a:gridCol>
              </a:tblGrid>
              <a:tr h="3945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60002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90964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948310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19702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92755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40560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68327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452370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298242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548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12768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381068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691794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13718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918094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475666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16407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1910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132425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95626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испанский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67112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9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2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9064" y="256054"/>
            <a:ext cx="8208912" cy="1104718"/>
          </a:xfrm>
          <a:prstGeom prst="roundRect">
            <a:avLst/>
          </a:prstGeom>
          <a:solidFill>
            <a:srgbClr val="E8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44921" y="321662"/>
            <a:ext cx="7998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количества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победителей и призеров </a:t>
            </a:r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муниципального этапа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7246757" y="1466907"/>
            <a:ext cx="1511300" cy="1242014"/>
          </a:xfrm>
          <a:prstGeom prst="rect">
            <a:avLst/>
          </a:prstGeom>
          <a:solidFill>
            <a:srgbClr val="FFFF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2018/19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2019/20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2020/21</a:t>
            </a:r>
          </a:p>
          <a:p>
            <a:pPr algn="r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2021/22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12259"/>
          <a:stretch/>
        </p:blipFill>
        <p:spPr>
          <a:xfrm>
            <a:off x="0" y="14511"/>
            <a:ext cx="3431410" cy="1510697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424747" y="1525208"/>
            <a:ext cx="228600" cy="171450"/>
          </a:xfrm>
          <a:prstGeom prst="rect">
            <a:avLst/>
          </a:prstGeom>
          <a:solidFill>
            <a:srgbClr val="8A008A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424747" y="1854458"/>
            <a:ext cx="228600" cy="171450"/>
          </a:xfrm>
          <a:prstGeom prst="rect">
            <a:avLst/>
          </a:prstGeom>
          <a:solidFill>
            <a:srgbClr val="A347FF"/>
          </a:solidFill>
          <a:ln w="9525">
            <a:solidFill>
              <a:srgbClr val="A347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424747" y="2140804"/>
            <a:ext cx="228600" cy="171450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5079098"/>
            <a:ext cx="7920880" cy="180020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Количество победителей </a:t>
            </a:r>
            <a:r>
              <a:rPr lang="ru-RU" sz="18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и призеров </a:t>
            </a: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МЭ (доля, %)</a:t>
            </a:r>
          </a:p>
          <a:p>
            <a:pPr algn="ctr">
              <a:lnSpc>
                <a:spcPct val="100000"/>
              </a:lnSpc>
            </a:pP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от общего количества участников </a:t>
            </a:r>
            <a:r>
              <a:rPr lang="ru-RU" sz="1800" b="1" cap="none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7-11 классов</a:t>
            </a:r>
            <a:r>
              <a:rPr lang="ru-RU" sz="18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составило:</a:t>
            </a:r>
          </a:p>
          <a:p>
            <a:pPr algn="ctr">
              <a:lnSpc>
                <a:spcPct val="100000"/>
              </a:lnSpc>
            </a:pP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2018/19 </a:t>
            </a:r>
            <a:r>
              <a:rPr lang="ru-RU" sz="18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учебном </a:t>
            </a: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18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36% ,</a:t>
            </a:r>
            <a:r>
              <a:rPr lang="ru-RU" sz="1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2019/20 </a:t>
            </a: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учебном году – 31%,</a:t>
            </a:r>
          </a:p>
          <a:p>
            <a:pPr algn="ctr">
              <a:lnSpc>
                <a:spcPct val="100000"/>
              </a:lnSpc>
            </a:pP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 2020/21 учебном году – 49%,</a:t>
            </a:r>
          </a:p>
          <a:p>
            <a:pPr algn="ctr">
              <a:lnSpc>
                <a:spcPct val="100000"/>
              </a:lnSpc>
            </a:pPr>
            <a:r>
              <a:rPr lang="ru-RU" sz="18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2021/22 </a:t>
            </a:r>
            <a:r>
              <a:rPr lang="ru-RU" sz="1800" b="1" cap="none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учебном году – </a:t>
            </a:r>
            <a:r>
              <a:rPr lang="ru-RU" sz="1800" b="1" cap="none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46%. </a:t>
            </a:r>
            <a:r>
              <a:rPr lang="ru-RU" sz="1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235621342"/>
              </p:ext>
            </p:extLst>
          </p:nvPr>
        </p:nvGraphicFramePr>
        <p:xfrm>
          <a:off x="1346532" y="1303492"/>
          <a:ext cx="6192515" cy="3909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424747" y="2432772"/>
            <a:ext cx="228600" cy="171450"/>
          </a:xfrm>
          <a:prstGeom prst="rect">
            <a:avLst/>
          </a:prstGeom>
          <a:solidFill>
            <a:srgbClr val="A143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6194" y="188639"/>
            <a:ext cx="8208912" cy="1027835"/>
          </a:xfrm>
          <a:prstGeom prst="roundRect">
            <a:avLst/>
          </a:prstGeom>
          <a:solidFill>
            <a:srgbClr val="E8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214097"/>
            <a:ext cx="7998181" cy="923330"/>
          </a:xfrm>
          <a:prstGeom prst="rect">
            <a:avLst/>
          </a:prstGeom>
          <a:noFill/>
          <a:ln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количества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победителей и призеров </a:t>
            </a:r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муниципального этапа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 (по классам)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673514"/>
              </p:ext>
            </p:extLst>
          </p:nvPr>
        </p:nvGraphicFramePr>
        <p:xfrm>
          <a:off x="824937" y="1456568"/>
          <a:ext cx="6840760" cy="3485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7308304" y="1338596"/>
            <a:ext cx="1511300" cy="1226308"/>
          </a:xfrm>
          <a:prstGeom prst="rect">
            <a:avLst/>
          </a:prstGeom>
          <a:solidFill>
            <a:srgbClr val="FFFF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2018/19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2019/20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2020/21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2021/22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12259"/>
          <a:stretch/>
        </p:blipFill>
        <p:spPr>
          <a:xfrm>
            <a:off x="0" y="-79587"/>
            <a:ext cx="3431410" cy="1510697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437097" y="1410860"/>
            <a:ext cx="228600" cy="171450"/>
          </a:xfrm>
          <a:prstGeom prst="rect">
            <a:avLst/>
          </a:prstGeom>
          <a:solidFill>
            <a:srgbClr val="8A008A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437097" y="1732257"/>
            <a:ext cx="228600" cy="171450"/>
          </a:xfrm>
          <a:prstGeom prst="rect">
            <a:avLst/>
          </a:prstGeom>
          <a:solidFill>
            <a:srgbClr val="A347FF"/>
          </a:solidFill>
          <a:ln w="9525">
            <a:solidFill>
              <a:srgbClr val="A347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437097" y="2056368"/>
            <a:ext cx="228600" cy="171450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65493"/>
              </p:ext>
            </p:extLst>
          </p:nvPr>
        </p:nvGraphicFramePr>
        <p:xfrm>
          <a:off x="-4" y="5157192"/>
          <a:ext cx="9144003" cy="136073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72565">
                  <a:extLst>
                    <a:ext uri="{9D8B030D-6E8A-4147-A177-3AD203B41FA5}">
                      <a16:colId xmlns:a16="http://schemas.microsoft.com/office/drawing/2014/main" val="1928917855"/>
                    </a:ext>
                  </a:extLst>
                </a:gridCol>
                <a:gridCol w="431555">
                  <a:extLst>
                    <a:ext uri="{9D8B030D-6E8A-4147-A177-3AD203B41FA5}">
                      <a16:colId xmlns:a16="http://schemas.microsoft.com/office/drawing/2014/main" val="1788631261"/>
                    </a:ext>
                  </a:extLst>
                </a:gridCol>
                <a:gridCol w="416228">
                  <a:extLst>
                    <a:ext uri="{9D8B030D-6E8A-4147-A177-3AD203B41FA5}">
                      <a16:colId xmlns:a16="http://schemas.microsoft.com/office/drawing/2014/main" val="234878497"/>
                    </a:ext>
                  </a:extLst>
                </a:gridCol>
                <a:gridCol w="462283">
                  <a:extLst>
                    <a:ext uri="{9D8B030D-6E8A-4147-A177-3AD203B41FA5}">
                      <a16:colId xmlns:a16="http://schemas.microsoft.com/office/drawing/2014/main" val="4018083106"/>
                    </a:ext>
                  </a:extLst>
                </a:gridCol>
                <a:gridCol w="436689">
                  <a:extLst>
                    <a:ext uri="{9D8B030D-6E8A-4147-A177-3AD203B41FA5}">
                      <a16:colId xmlns:a16="http://schemas.microsoft.com/office/drawing/2014/main" val="2397601934"/>
                    </a:ext>
                  </a:extLst>
                </a:gridCol>
                <a:gridCol w="509470">
                  <a:extLst>
                    <a:ext uri="{9D8B030D-6E8A-4147-A177-3AD203B41FA5}">
                      <a16:colId xmlns:a16="http://schemas.microsoft.com/office/drawing/2014/main" val="1145782356"/>
                    </a:ext>
                  </a:extLst>
                </a:gridCol>
                <a:gridCol w="509470">
                  <a:extLst>
                    <a:ext uri="{9D8B030D-6E8A-4147-A177-3AD203B41FA5}">
                      <a16:colId xmlns:a16="http://schemas.microsoft.com/office/drawing/2014/main" val="429021907"/>
                    </a:ext>
                  </a:extLst>
                </a:gridCol>
                <a:gridCol w="436689">
                  <a:extLst>
                    <a:ext uri="{9D8B030D-6E8A-4147-A177-3AD203B41FA5}">
                      <a16:colId xmlns:a16="http://schemas.microsoft.com/office/drawing/2014/main" val="3187705029"/>
                    </a:ext>
                  </a:extLst>
                </a:gridCol>
                <a:gridCol w="436689">
                  <a:extLst>
                    <a:ext uri="{9D8B030D-6E8A-4147-A177-3AD203B41FA5}">
                      <a16:colId xmlns:a16="http://schemas.microsoft.com/office/drawing/2014/main" val="2536848527"/>
                    </a:ext>
                  </a:extLst>
                </a:gridCol>
                <a:gridCol w="421265">
                  <a:extLst>
                    <a:ext uri="{9D8B030D-6E8A-4147-A177-3AD203B41FA5}">
                      <a16:colId xmlns:a16="http://schemas.microsoft.com/office/drawing/2014/main" val="1295853273"/>
                    </a:ext>
                  </a:extLst>
                </a:gridCol>
                <a:gridCol w="471149">
                  <a:extLst>
                    <a:ext uri="{9D8B030D-6E8A-4147-A177-3AD203B41FA5}">
                      <a16:colId xmlns:a16="http://schemas.microsoft.com/office/drawing/2014/main" val="3443238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318059729"/>
                    </a:ext>
                  </a:extLst>
                </a:gridCol>
                <a:gridCol w="429553">
                  <a:extLst>
                    <a:ext uri="{9D8B030D-6E8A-4147-A177-3AD203B41FA5}">
                      <a16:colId xmlns:a16="http://schemas.microsoft.com/office/drawing/2014/main" val="3772392693"/>
                    </a:ext>
                  </a:extLst>
                </a:gridCol>
                <a:gridCol w="458049">
                  <a:extLst>
                    <a:ext uri="{9D8B030D-6E8A-4147-A177-3AD203B41FA5}">
                      <a16:colId xmlns:a16="http://schemas.microsoft.com/office/drawing/2014/main" val="3262875334"/>
                    </a:ext>
                  </a:extLst>
                </a:gridCol>
                <a:gridCol w="458049">
                  <a:extLst>
                    <a:ext uri="{9D8B030D-6E8A-4147-A177-3AD203B41FA5}">
                      <a16:colId xmlns:a16="http://schemas.microsoft.com/office/drawing/2014/main" val="12176602"/>
                    </a:ext>
                  </a:extLst>
                </a:gridCol>
                <a:gridCol w="458049">
                  <a:extLst>
                    <a:ext uri="{9D8B030D-6E8A-4147-A177-3AD203B41FA5}">
                      <a16:colId xmlns:a16="http://schemas.microsoft.com/office/drawing/2014/main" val="2354086892"/>
                    </a:ext>
                  </a:extLst>
                </a:gridCol>
                <a:gridCol w="458049">
                  <a:extLst>
                    <a:ext uri="{9D8B030D-6E8A-4147-A177-3AD203B41FA5}">
                      <a16:colId xmlns:a16="http://schemas.microsoft.com/office/drawing/2014/main" val="440998108"/>
                    </a:ext>
                  </a:extLst>
                </a:gridCol>
                <a:gridCol w="563106">
                  <a:extLst>
                    <a:ext uri="{9D8B030D-6E8A-4147-A177-3AD203B41FA5}">
                      <a16:colId xmlns:a16="http://schemas.microsoft.com/office/drawing/2014/main" val="1616886442"/>
                    </a:ext>
                  </a:extLst>
                </a:gridCol>
                <a:gridCol w="436689">
                  <a:extLst>
                    <a:ext uri="{9D8B030D-6E8A-4147-A177-3AD203B41FA5}">
                      <a16:colId xmlns:a16="http://schemas.microsoft.com/office/drawing/2014/main" val="3346576261"/>
                    </a:ext>
                  </a:extLst>
                </a:gridCol>
                <a:gridCol w="374351">
                  <a:extLst>
                    <a:ext uri="{9D8B030D-6E8A-4147-A177-3AD203B41FA5}">
                      <a16:colId xmlns:a16="http://schemas.microsoft.com/office/drawing/2014/main" val="1112827850"/>
                    </a:ext>
                  </a:extLst>
                </a:gridCol>
              </a:tblGrid>
              <a:tr h="288032">
                <a:tc gridSpan="2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cap="none" dirty="0" smtClean="0">
                          <a:solidFill>
                            <a:srgbClr val="D600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 и призеров МЭ (доля, %)</a:t>
                      </a:r>
                      <a:r>
                        <a:rPr lang="ru-RU" sz="1400" b="1" cap="none" baseline="0" dirty="0" smtClean="0">
                          <a:solidFill>
                            <a:srgbClr val="D600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cap="none" dirty="0" smtClean="0">
                          <a:solidFill>
                            <a:srgbClr val="D6009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общего количества участников по классам составило:</a:t>
                      </a: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cap="none" dirty="0" smtClean="0">
                        <a:solidFill>
                          <a:srgbClr val="D6009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06369"/>
                  </a:ext>
                </a:extLst>
              </a:tr>
              <a:tr h="29259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класс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386537"/>
                  </a:ext>
                </a:extLst>
              </a:tr>
              <a:tr h="203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2018 2019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2019 2020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2018 2019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2019 2020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2018 2019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20192020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2018 2019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2019 2020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2018 2019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2019 2020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/>
                </a:tc>
                <a:extLst>
                  <a:ext uri="{0D108BD9-81ED-4DB2-BD59-A6C34878D82A}">
                    <a16:rowId xmlns:a16="http://schemas.microsoft.com/office/drawing/2014/main" val="2688619473"/>
                  </a:ext>
                </a:extLst>
              </a:tr>
              <a:tr h="406626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23%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59%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43%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67%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  <a:endParaRPr kumimoji="0" lang="ru-RU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146" marR="72146" marT="36073" marB="36073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916439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437097" y="2319575"/>
            <a:ext cx="228600" cy="171450"/>
          </a:xfrm>
          <a:prstGeom prst="rect">
            <a:avLst/>
          </a:prstGeom>
          <a:solidFill>
            <a:srgbClr val="A143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3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374348"/>
            <a:ext cx="8208912" cy="1063646"/>
          </a:xfrm>
          <a:prstGeom prst="roundRect">
            <a:avLst/>
          </a:prstGeom>
          <a:solidFill>
            <a:srgbClr val="E8D1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99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444506"/>
            <a:ext cx="6495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количества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победителей и призеров</a:t>
            </a:r>
            <a:r>
              <a:rPr lang="ru-RU" b="1" dirty="0" smtClean="0">
                <a:solidFill>
                  <a:srgbClr val="004FC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 (по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предметам)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12259"/>
          <a:stretch/>
        </p:blipFill>
        <p:spPr>
          <a:xfrm>
            <a:off x="179512" y="46095"/>
            <a:ext cx="3431410" cy="1510697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642262"/>
              </p:ext>
            </p:extLst>
          </p:nvPr>
        </p:nvGraphicFramePr>
        <p:xfrm>
          <a:off x="1115616" y="1556792"/>
          <a:ext cx="6984775" cy="5188479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508983">
                  <a:extLst>
                    <a:ext uri="{9D8B030D-6E8A-4147-A177-3AD203B41FA5}">
                      <a16:colId xmlns:a16="http://schemas.microsoft.com/office/drawing/2014/main" val="2586934444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338434285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329319551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4042030540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3556245452"/>
                    </a:ext>
                  </a:extLst>
                </a:gridCol>
              </a:tblGrid>
              <a:tr h="39453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3" marR="60933" marT="0" marB="0" anchor="ctr">
                    <a:solidFill>
                      <a:srgbClr val="E4C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60002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90964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948310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19702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92755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40560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68327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452370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298242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548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12768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381068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691794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13718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918094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475666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16407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19109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132425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испанский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95626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китайский язык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67112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9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77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44512"/>
              </p:ext>
            </p:extLst>
          </p:nvPr>
        </p:nvGraphicFramePr>
        <p:xfrm>
          <a:off x="1187624" y="1443212"/>
          <a:ext cx="6768751" cy="528036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900001">
                  <a:extLst>
                    <a:ext uri="{9D8B030D-6E8A-4147-A177-3AD203B41FA5}">
                      <a16:colId xmlns:a16="http://schemas.microsoft.com/office/drawing/2014/main" val="2207366356"/>
                    </a:ext>
                  </a:extLst>
                </a:gridCol>
                <a:gridCol w="1306250">
                  <a:extLst>
                    <a:ext uri="{9D8B030D-6E8A-4147-A177-3AD203B41FA5}">
                      <a16:colId xmlns:a16="http://schemas.microsoft.com/office/drawing/2014/main" val="3968732151"/>
                    </a:ext>
                  </a:extLst>
                </a:gridCol>
                <a:gridCol w="1187500">
                  <a:extLst>
                    <a:ext uri="{9D8B030D-6E8A-4147-A177-3AD203B41FA5}">
                      <a16:colId xmlns:a16="http://schemas.microsoft.com/office/drawing/2014/main" val="1489149328"/>
                    </a:ext>
                  </a:extLst>
                </a:gridCol>
                <a:gridCol w="1187500">
                  <a:extLst>
                    <a:ext uri="{9D8B030D-6E8A-4147-A177-3AD203B41FA5}">
                      <a16:colId xmlns:a16="http://schemas.microsoft.com/office/drawing/2014/main" val="97838238"/>
                    </a:ext>
                  </a:extLst>
                </a:gridCol>
                <a:gridCol w="1187500">
                  <a:extLst>
                    <a:ext uri="{9D8B030D-6E8A-4147-A177-3AD203B41FA5}">
                      <a16:colId xmlns:a16="http://schemas.microsoft.com/office/drawing/2014/main" val="25244750"/>
                    </a:ext>
                  </a:extLst>
                </a:gridCol>
              </a:tblGrid>
              <a:tr h="243213">
                <a:tc>
                  <a:txBody>
                    <a:bodyPr/>
                    <a:lstStyle/>
                    <a:p>
                      <a:pPr algn="l"/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400" b="1" i="0" dirty="0"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4C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 b="1" i="0" dirty="0" smtClean="0"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4C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890118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42 %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29 %</a:t>
                      </a:r>
                      <a:endParaRPr lang="ru-RU" sz="1400" b="1" i="0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50 %</a:t>
                      </a:r>
                      <a:endParaRPr lang="ru-RU" sz="1400" b="1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82888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17 %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67 %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220221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88 %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290117"/>
                  </a:ext>
                </a:extLst>
              </a:tr>
              <a:tr h="198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50 %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36025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158972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25 %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25 %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85442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14 %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995196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33 %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33 %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669246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50 %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67 %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28288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6893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25 %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25 %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271020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38 %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43 %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30942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39850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67 %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4653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850389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420568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60670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25 %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284948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880205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китайский язык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050174"/>
                  </a:ext>
                </a:extLst>
              </a:tr>
              <a:tr h="226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испанский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rgbClr val="EC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70111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0 %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18" marR="6181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096425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55576" y="156041"/>
            <a:ext cx="8208912" cy="1063646"/>
          </a:xfrm>
          <a:prstGeom prst="roundRect">
            <a:avLst/>
          </a:prstGeom>
          <a:solidFill>
            <a:srgbClr val="E8D1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99FF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12259"/>
          <a:stretch/>
        </p:blipFill>
        <p:spPr>
          <a:xfrm>
            <a:off x="467544" y="-67485"/>
            <a:ext cx="3431410" cy="15106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83249" y="207258"/>
            <a:ext cx="7998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Количество (доля, %)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победителей и призеров </a:t>
            </a:r>
            <a:r>
              <a:rPr lang="ru-RU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муниципального этапа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 общего количества участников по предметам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2325</TotalTime>
  <Words>889</Words>
  <Application>Microsoft Office PowerPoint</Application>
  <PresentationFormat>Экран (4:3)</PresentationFormat>
  <Paragraphs>492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Tw Cen MT Condensed</vt:lpstr>
      <vt:lpstr>Wingdings 3</vt:lpstr>
      <vt:lpstr>Интеграл</vt:lpstr>
      <vt:lpstr>ВСЕРОССИЙСКАЯ ОЛИМПИАДА ШКОЛЬНИКОВ муниципальный этап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230</cp:revision>
  <cp:lastPrinted>2019-03-11T12:13:24Z</cp:lastPrinted>
  <dcterms:created xsi:type="dcterms:W3CDTF">2018-02-23T12:58:54Z</dcterms:created>
  <dcterms:modified xsi:type="dcterms:W3CDTF">2021-12-18T13:59:46Z</dcterms:modified>
</cp:coreProperties>
</file>