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7" r:id="rId2"/>
    <p:sldId id="362" r:id="rId3"/>
    <p:sldId id="363" r:id="rId4"/>
    <p:sldId id="372" r:id="rId5"/>
    <p:sldId id="373" r:id="rId6"/>
    <p:sldId id="364" r:id="rId7"/>
    <p:sldId id="365" r:id="rId8"/>
    <p:sldId id="374" r:id="rId9"/>
    <p:sldId id="375" r:id="rId10"/>
    <p:sldId id="366" r:id="rId11"/>
    <p:sldId id="367" r:id="rId12"/>
    <p:sldId id="376" r:id="rId13"/>
    <p:sldId id="377" r:id="rId14"/>
    <p:sldId id="368" r:id="rId15"/>
    <p:sldId id="369" r:id="rId16"/>
    <p:sldId id="378" r:id="rId17"/>
    <p:sldId id="379" r:id="rId18"/>
    <p:sldId id="370" r:id="rId19"/>
    <p:sldId id="371" r:id="rId20"/>
    <p:sldId id="380" r:id="rId21"/>
    <p:sldId id="381" r:id="rId22"/>
    <p:sldId id="360" r:id="rId23"/>
    <p:sldId id="361" r:id="rId24"/>
    <p:sldId id="340" r:id="rId25"/>
    <p:sldId id="341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98" r:id="rId43"/>
    <p:sldId id="399" r:id="rId44"/>
    <p:sldId id="394" r:id="rId45"/>
    <p:sldId id="395" r:id="rId46"/>
    <p:sldId id="392" r:id="rId47"/>
    <p:sldId id="393" r:id="rId48"/>
    <p:sldId id="400" r:id="rId49"/>
    <p:sldId id="401" r:id="rId50"/>
    <p:sldId id="402" r:id="rId51"/>
    <p:sldId id="403" r:id="rId52"/>
    <p:sldId id="406" r:id="rId53"/>
    <p:sldId id="407" r:id="rId54"/>
    <p:sldId id="404" r:id="rId55"/>
    <p:sldId id="405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0102D"/>
    <a:srgbClr val="FF5353"/>
    <a:srgbClr val="C50B4D"/>
    <a:srgbClr val="FFCC66"/>
    <a:srgbClr val="F8CEB2"/>
    <a:srgbClr val="2D508F"/>
    <a:srgbClr val="FF9999"/>
    <a:srgbClr val="000099"/>
    <a:srgbClr val="2E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32" autoAdjust="0"/>
  </p:normalViewPr>
  <p:slideViewPr>
    <p:cSldViewPr snapToGrid="0">
      <p:cViewPr varScale="1">
        <p:scale>
          <a:sx n="74" d="100"/>
          <a:sy n="74" d="100"/>
        </p:scale>
        <p:origin x="101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0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10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0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0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0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7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5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знания,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1-4FC4-888A-7831758EE1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% качества</c:v>
                </c:pt>
                <c:pt idx="1">
                  <c:v>% обученности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1-4FC4-888A-7831758EE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отметка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2-482F-BFFB-C9F0D59D68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Год</c:v>
                </c:pt>
              </c:strCache>
            </c:strRef>
          </c:tx>
          <c:spPr>
            <a:solidFill>
              <a:srgbClr val="C0102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средняя отметка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2-482F-BFFB-C9F0D59D6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отметок, %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C0102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AA-470D-A7A1-42DB613D6A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5FAA-470D-A7A1-42DB613D6A08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70D-A7A1-42DB613D6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7278656"/>
        <c:axId val="1257279072"/>
      </c:barChart>
      <c:catAx>
        <c:axId val="12572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9072"/>
        <c:crosses val="autoZero"/>
        <c:auto val="1"/>
        <c:lblAlgn val="ctr"/>
        <c:lblOffset val="100"/>
        <c:noMultiLvlLbl val="0"/>
      </c:catAx>
      <c:valAx>
        <c:axId val="12572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72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E406B-EC07-4476-927D-4D5FEFDFBA16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B31E-CD6C-47A3-B1BA-B24B92318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70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4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3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8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3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46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2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6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56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2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6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25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9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3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3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88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4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58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11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3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04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1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37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8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29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36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87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571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0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97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792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9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3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99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87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76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462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61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94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54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5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294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900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088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054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62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399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3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2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9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AB31E-CD6C-47A3-B1BA-B24B92318F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8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3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7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4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7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6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2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ADCE-4A4D-4521-8EBF-0BCBA7B2FB9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298A-F506-4189-A97D-646591B9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3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3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3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3.pn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3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image" Target="../media/image3.pn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image" Target="../media/image3.png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image" Target="../media/image3.png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image" Target="../media/image3.png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3.png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image" Target="../media/image3.png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3" Type="http://schemas.openxmlformats.org/officeDocument/2006/relationships/image" Target="../media/image3.png"/><Relationship Id="rId7" Type="http://schemas.openxmlformats.org/officeDocument/2006/relationships/chart" Target="../charts/chart4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3.xml"/><Relationship Id="rId3" Type="http://schemas.openxmlformats.org/officeDocument/2006/relationships/image" Target="../media/image3.png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image" Target="../media/image3.png"/><Relationship Id="rId7" Type="http://schemas.openxmlformats.org/officeDocument/2006/relationships/chart" Target="../charts/chart5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image" Target="../media/image3.png"/><Relationship Id="rId7" Type="http://schemas.openxmlformats.org/officeDocument/2006/relationships/chart" Target="../charts/chart5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3" Type="http://schemas.openxmlformats.org/officeDocument/2006/relationships/image" Target="../media/image3.png"/><Relationship Id="rId7" Type="http://schemas.openxmlformats.org/officeDocument/2006/relationships/chart" Target="../charts/chart6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5.xml"/><Relationship Id="rId3" Type="http://schemas.openxmlformats.org/officeDocument/2006/relationships/image" Target="../media/image3.png"/><Relationship Id="rId7" Type="http://schemas.openxmlformats.org/officeDocument/2006/relationships/chart" Target="../charts/chart6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3" Type="http://schemas.openxmlformats.org/officeDocument/2006/relationships/image" Target="../media/image3.png"/><Relationship Id="rId7" Type="http://schemas.openxmlformats.org/officeDocument/2006/relationships/chart" Target="../charts/chart6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6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image" Target="../media/image3.png"/><Relationship Id="rId7" Type="http://schemas.openxmlformats.org/officeDocument/2006/relationships/chart" Target="../charts/chart7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7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4.xml"/><Relationship Id="rId3" Type="http://schemas.openxmlformats.org/officeDocument/2006/relationships/image" Target="../media/image3.png"/><Relationship Id="rId7" Type="http://schemas.openxmlformats.org/officeDocument/2006/relationships/chart" Target="../charts/chart7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7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7.xml"/><Relationship Id="rId3" Type="http://schemas.openxmlformats.org/officeDocument/2006/relationships/image" Target="../media/image3.png"/><Relationship Id="rId7" Type="http://schemas.openxmlformats.org/officeDocument/2006/relationships/chart" Target="../charts/chart7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7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0.xml"/><Relationship Id="rId3" Type="http://schemas.openxmlformats.org/officeDocument/2006/relationships/image" Target="../media/image3.png"/><Relationship Id="rId7" Type="http://schemas.openxmlformats.org/officeDocument/2006/relationships/chart" Target="../charts/chart7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Relationship Id="rId9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45988_25-p-fon-trikolor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" t="23658" b="24315"/>
          <a:stretch/>
        </p:blipFill>
        <p:spPr bwMode="auto">
          <a:xfrm>
            <a:off x="0" y="0"/>
            <a:ext cx="12192000" cy="69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4554" y="384484"/>
            <a:ext cx="10438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C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проверочных работ </a:t>
            </a:r>
          </a:p>
          <a:p>
            <a:pPr algn="ctr"/>
            <a:r>
              <a:rPr lang="ru-RU" sz="4000" b="1" dirty="0">
                <a:ln w="0"/>
                <a:solidFill>
                  <a:srgbClr val="C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учебного года</a:t>
            </a:r>
            <a:endParaRPr lang="ru-RU" sz="4000" b="1" dirty="0">
              <a:ln w="9525">
                <a:solidFill>
                  <a:srgbClr val="FF0066"/>
                </a:solidFill>
                <a:prstDash val="solid"/>
              </a:ln>
              <a:solidFill>
                <a:srgbClr val="CC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4554" y="3290739"/>
            <a:ext cx="11439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</a:p>
          <a:p>
            <a:pPr algn="ctr" fontAlgn="ctr"/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№31 со спортивным уклоном,</a:t>
            </a:r>
          </a:p>
          <a:p>
            <a:pPr algn="ctr" fontAlgn="ctr"/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</a:p>
          <a:p>
            <a:pPr algn="ctr" fontAlgn="ctr"/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всероссийских проверочных работах </a:t>
            </a:r>
          </a:p>
          <a:p>
            <a:pPr algn="ctr" fontAlgn="ctr"/>
            <a:r>
              <a:rPr lang="ru-RU" sz="3600" b="1" dirty="0">
                <a:ln w="0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</a:t>
            </a:r>
            <a:endParaRPr lang="ru-RU" sz="3600" b="1" dirty="0">
              <a:ln w="9525">
                <a:solidFill>
                  <a:srgbClr val="FF0066"/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350525" y="164892"/>
            <a:ext cx="2218966" cy="2158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39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Ожередова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Л.Ю.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59437"/>
              </p:ext>
            </p:extLst>
          </p:nvPr>
        </p:nvGraphicFramePr>
        <p:xfrm>
          <a:off x="554886" y="2611937"/>
          <a:ext cx="11082228" cy="3574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59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535454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68735690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6743019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Ожередова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Л.Ю.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2907"/>
              </p:ext>
            </p:extLst>
          </p:nvPr>
        </p:nvGraphicFramePr>
        <p:xfrm>
          <a:off x="554886" y="2611937"/>
          <a:ext cx="11082228" cy="3574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6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0290239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96882559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18710842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D19D23-8B20-0F43-AC2D-12F7435A3DAC}"/>
              </a:ext>
            </a:extLst>
          </p:cNvPr>
          <p:cNvSpPr/>
          <p:nvPr/>
        </p:nvSpPr>
        <p:spPr>
          <a:xfrm>
            <a:off x="1742841" y="1434656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3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14517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101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69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8660931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63268664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6745997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6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 А.В., Денисенко Т.С., Моисеев П.А.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91701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101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8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746801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64645785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86810685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AF2AD7-4967-73BD-5415-D355E01AA186}"/>
              </a:ext>
            </a:extLst>
          </p:cNvPr>
          <p:cNvSpPr/>
          <p:nvPr/>
        </p:nvSpPr>
        <p:spPr>
          <a:xfrm>
            <a:off x="1914057" y="160804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 А.В., Денисенко Т.С., Моисеев П.А.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80948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101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76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973207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08922741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54780427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1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49092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9726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7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90814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101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8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9643332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8594070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85368864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5D6799-4198-57DA-9B77-77650C710EBC}"/>
              </a:ext>
            </a:extLst>
          </p:cNvPr>
          <p:cNvSpPr/>
          <p:nvPr/>
        </p:nvSpPr>
        <p:spPr>
          <a:xfrm>
            <a:off x="1742841" y="160804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0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окружающему миру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21283"/>
              </p:ext>
            </p:extLst>
          </p:nvPr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9726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8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8816574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0858567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96831483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окружающему миру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3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47940"/>
              </p:ext>
            </p:extLst>
          </p:nvPr>
        </p:nvGraphicFramePr>
        <p:xfrm>
          <a:off x="554886" y="2611937"/>
          <a:ext cx="11082228" cy="3574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9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96400352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43972051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8110203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4893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5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88301063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34968292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8013937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85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«В»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61288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«В»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09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7765259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51042024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87327735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«В»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2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646575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1276320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12556705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79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38962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40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1181483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0397061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28881250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0520" y="1108712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04593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500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8391038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35619253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2575143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4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0520" y="1108712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4398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08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192258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0292483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7837070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9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0520" y="1108712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28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244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60088160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3965689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355330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Сапецкая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55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0520" y="1108712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44176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98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9087887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9361253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10740527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2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Т.С.,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87560"/>
              </p:ext>
            </p:extLst>
          </p:nvPr>
        </p:nvGraphicFramePr>
        <p:xfrm>
          <a:off x="554886" y="2611937"/>
          <a:ext cx="11082228" cy="4009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8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9726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1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0520" y="1108712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«В»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17883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«В»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15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16967233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05928436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57071184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«В»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7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558" y="126016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Толчинская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Жижкун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Лукьяниц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А.А., Черкашин С.Б.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4886" y="2611937"/>
          <a:ext cx="11082228" cy="3949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«В»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101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61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183F34-F4B8-5171-6E6A-9C95B1B44CC9}"/>
              </a:ext>
            </a:extLst>
          </p:cNvPr>
          <p:cNvSpPr/>
          <p:nvPr/>
        </p:nvSpPr>
        <p:spPr>
          <a:xfrm>
            <a:off x="188862" y="1593689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Толчинская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Жижкун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Лукьяниц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А.А., Черкашин С.Б.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1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80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6718BD-B9F6-1889-103E-10F01E5B4352}"/>
              </a:ext>
            </a:extLst>
          </p:cNvPr>
          <p:cNvSpPr/>
          <p:nvPr/>
        </p:nvSpPr>
        <p:spPr>
          <a:xfrm>
            <a:off x="1867438" y="1540818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«Б»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6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80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6718BD-B9F6-1889-103E-10F01E5B4352}"/>
              </a:ext>
            </a:extLst>
          </p:cNvPr>
          <p:cNvSpPr/>
          <p:nvPr/>
        </p:nvSpPr>
        <p:spPr>
          <a:xfrm>
            <a:off x="1867438" y="1540818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«А»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36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558" y="126016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96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4B949-D127-2EC0-1561-375EBB94BC92}"/>
              </a:ext>
            </a:extLst>
          </p:cNvPr>
          <p:cNvSpPr/>
          <p:nvPr/>
        </p:nvSpPr>
        <p:spPr>
          <a:xfrm>
            <a:off x="290818" y="160804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37475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3953197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37276224"/>
              </p:ext>
            </p:extLst>
          </p:nvPr>
        </p:nvGraphicFramePr>
        <p:xfrm>
          <a:off x="5133298" y="3961595"/>
          <a:ext cx="2646597" cy="249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7220889"/>
              </p:ext>
            </p:extLst>
          </p:nvPr>
        </p:nvGraphicFramePr>
        <p:xfrm>
          <a:off x="8078032" y="2784764"/>
          <a:ext cx="3974060" cy="366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FCFAE-A0CB-837E-BBED-25E90336D617}"/>
              </a:ext>
            </a:extLst>
          </p:cNvPr>
          <p:cNvSpPr/>
          <p:nvPr/>
        </p:nvSpPr>
        <p:spPr>
          <a:xfrm>
            <a:off x="1863724" y="150334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Т.С.,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27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558" y="126016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«Б» , 8 «В»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4886" y="2611937"/>
          <a:ext cx="11082228" cy="3653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705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«В»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3459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59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4B949-D127-2EC0-1561-375EBB94BC92}"/>
              </a:ext>
            </a:extLst>
          </p:cNvPr>
          <p:cNvSpPr/>
          <p:nvPr/>
        </p:nvSpPr>
        <p:spPr>
          <a:xfrm>
            <a:off x="290818" y="160804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«Б» , 8 «В»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13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558" y="126016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6647"/>
              </p:ext>
            </p:extLst>
          </p:nvPr>
        </p:nvGraphicFramePr>
        <p:xfrm>
          <a:off x="554886" y="2611937"/>
          <a:ext cx="11082228" cy="3278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705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67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47776389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25856234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5113133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4B949-D127-2EC0-1561-375EBB94BC92}"/>
              </a:ext>
            </a:extLst>
          </p:cNvPr>
          <p:cNvSpPr/>
          <p:nvPr/>
        </p:nvSpPr>
        <p:spPr>
          <a:xfrm>
            <a:off x="290818" y="160804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37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4558" y="126016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09021"/>
              </p:ext>
            </p:extLst>
          </p:nvPr>
        </p:nvGraphicFramePr>
        <p:xfrm>
          <a:off x="554886" y="2611937"/>
          <a:ext cx="11082228" cy="31988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«В»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573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36674048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65447557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14584056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44B949-D127-2EC0-1561-375EBB94BC92}"/>
              </a:ext>
            </a:extLst>
          </p:cNvPr>
          <p:cNvSpPr/>
          <p:nvPr/>
        </p:nvSpPr>
        <p:spPr>
          <a:xfrm>
            <a:off x="290818" y="1608040"/>
            <a:ext cx="1161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«В»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М.М.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2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Н.А., Фоменко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55340"/>
              </p:ext>
            </p:extLst>
          </p:nvPr>
        </p:nvGraphicFramePr>
        <p:xfrm>
          <a:off x="554886" y="2611937"/>
          <a:ext cx="11082228" cy="3574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0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1162758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4408476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54836400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03439" y="1320925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Н.А., Фоменко М.В.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80501" y="1260160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Л.М., Денисенко Т.С.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25370"/>
              </p:ext>
            </p:extLst>
          </p:nvPr>
        </p:nvGraphicFramePr>
        <p:xfrm>
          <a:off x="554886" y="2611937"/>
          <a:ext cx="11082228" cy="35741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2796">
                  <a:extLst>
                    <a:ext uri="{9D8B030D-6E8A-4147-A177-3AD203B41FA5}">
                      <a16:colId xmlns:a16="http://schemas.microsoft.com/office/drawing/2014/main" val="1278445385"/>
                    </a:ext>
                  </a:extLst>
                </a:gridCol>
                <a:gridCol w="735435">
                  <a:extLst>
                    <a:ext uri="{9D8B030D-6E8A-4147-A177-3AD203B41FA5}">
                      <a16:colId xmlns:a16="http://schemas.microsoft.com/office/drawing/2014/main" val="2924548234"/>
                    </a:ext>
                  </a:extLst>
                </a:gridCol>
                <a:gridCol w="751529">
                  <a:extLst>
                    <a:ext uri="{9D8B030D-6E8A-4147-A177-3AD203B41FA5}">
                      <a16:colId xmlns:a16="http://schemas.microsoft.com/office/drawing/2014/main" val="3317867725"/>
                    </a:ext>
                  </a:extLst>
                </a:gridCol>
                <a:gridCol w="505310">
                  <a:extLst>
                    <a:ext uri="{9D8B030D-6E8A-4147-A177-3AD203B41FA5}">
                      <a16:colId xmlns:a16="http://schemas.microsoft.com/office/drawing/2014/main" val="1652166516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3386231519"/>
                    </a:ext>
                  </a:extLst>
                </a:gridCol>
                <a:gridCol w="511747">
                  <a:extLst>
                    <a:ext uri="{9D8B030D-6E8A-4147-A177-3AD203B41FA5}">
                      <a16:colId xmlns:a16="http://schemas.microsoft.com/office/drawing/2014/main" val="2935739730"/>
                    </a:ext>
                  </a:extLst>
                </a:gridCol>
                <a:gridCol w="498872">
                  <a:extLst>
                    <a:ext uri="{9D8B030D-6E8A-4147-A177-3AD203B41FA5}">
                      <a16:colId xmlns:a16="http://schemas.microsoft.com/office/drawing/2014/main" val="596464068"/>
                    </a:ext>
                  </a:extLst>
                </a:gridCol>
                <a:gridCol w="517380">
                  <a:extLst>
                    <a:ext uri="{9D8B030D-6E8A-4147-A177-3AD203B41FA5}">
                      <a16:colId xmlns:a16="http://schemas.microsoft.com/office/drawing/2014/main" val="2380711903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3276565332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171798180"/>
                    </a:ext>
                  </a:extLst>
                </a:gridCol>
                <a:gridCol w="659801">
                  <a:extLst>
                    <a:ext uri="{9D8B030D-6E8A-4147-A177-3AD203B41FA5}">
                      <a16:colId xmlns:a16="http://schemas.microsoft.com/office/drawing/2014/main" val="209660299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592747221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739578233"/>
                    </a:ext>
                  </a:extLst>
                </a:gridCol>
                <a:gridCol w="644577">
                  <a:extLst>
                    <a:ext uri="{9D8B030D-6E8A-4147-A177-3AD203B41FA5}">
                      <a16:colId xmlns:a16="http://schemas.microsoft.com/office/drawing/2014/main" val="955944792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129255030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val="4186551108"/>
                    </a:ext>
                  </a:extLst>
                </a:gridCol>
                <a:gridCol w="739265">
                  <a:extLst>
                    <a:ext uri="{9D8B030D-6E8A-4147-A177-3AD203B41FA5}">
                      <a16:colId xmlns:a16="http://schemas.microsoft.com/office/drawing/2014/main" val="780400382"/>
                    </a:ext>
                  </a:extLst>
                </a:gridCol>
              </a:tblGrid>
              <a:tr h="8218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 участвовавших в 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результат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2021-2022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Сравнительный анализ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ВПР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за год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582486"/>
                  </a:ext>
                </a:extLst>
              </a:tr>
              <a:tr h="162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ВПР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отметку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 отметку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 отметку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13364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«А»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91557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«Б»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00"/>
                  </a:ext>
                </a:extLst>
              </a:tr>
              <a:tr h="37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1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8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2916796_73-phonoteka-org-p-flag-rossii-fon-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2" b="41660"/>
          <a:stretch/>
        </p:blipFill>
        <p:spPr bwMode="auto">
          <a:xfrm>
            <a:off x="0" y="-2"/>
            <a:ext cx="12192000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66" t="28879" r="34686" b="29419"/>
          <a:stretch/>
        </p:blipFill>
        <p:spPr>
          <a:xfrm>
            <a:off x="119922" y="-2"/>
            <a:ext cx="1389590" cy="135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866407"/>
              </p:ext>
            </p:extLst>
          </p:nvPr>
        </p:nvGraphicFramePr>
        <p:xfrm>
          <a:off x="188862" y="2929326"/>
          <a:ext cx="5118309" cy="340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9139590"/>
              </p:ext>
            </p:extLst>
          </p:nvPr>
        </p:nvGraphicFramePr>
        <p:xfrm>
          <a:off x="5133298" y="3961596"/>
          <a:ext cx="2646597" cy="23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23367419"/>
              </p:ext>
            </p:extLst>
          </p:nvPr>
        </p:nvGraphicFramePr>
        <p:xfrm>
          <a:off x="8078032" y="3151120"/>
          <a:ext cx="3974060" cy="28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035A94-A1BC-8F03-2707-071CBBBE1FD7}"/>
              </a:ext>
            </a:extLst>
          </p:cNvPr>
          <p:cNvSpPr/>
          <p:nvPr/>
        </p:nvSpPr>
        <p:spPr>
          <a:xfrm>
            <a:off x="1855334" y="1540818"/>
            <a:ext cx="870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обучающихся </a:t>
            </a:r>
            <a:r>
              <a:rPr lang="ru-RU" sz="2400" b="1" dirty="0"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ctr" font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ВПР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(осень) </a:t>
            </a:r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</a:p>
          <a:p>
            <a:pPr algn="ctr" fontAlgn="ctr"/>
            <a:r>
              <a:rPr lang="ru-RU" sz="2400" b="1" dirty="0">
                <a:ln w="0"/>
                <a:solidFill>
                  <a:srgbClr val="C01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ln w="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Л.М., Денисенко Т.С.</a:t>
            </a:r>
            <a:endParaRPr lang="ru-RU" sz="2400" b="1" dirty="0">
              <a:ln w="9525">
                <a:solidFill>
                  <a:srgbClr val="FF0066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30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2203</TotalTime>
  <Words>4842</Words>
  <Application>Microsoft Office PowerPoint</Application>
  <PresentationFormat>Широкоэкранный</PresentationFormat>
  <Paragraphs>2406</Paragraphs>
  <Slides>55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Панасюк Ольга</dc:creator>
  <cp:lastModifiedBy>Ольга П.</cp:lastModifiedBy>
  <cp:revision>135</cp:revision>
  <dcterms:created xsi:type="dcterms:W3CDTF">2018-11-20T19:45:00Z</dcterms:created>
  <dcterms:modified xsi:type="dcterms:W3CDTF">2022-11-05T11:47:53Z</dcterms:modified>
</cp:coreProperties>
</file>