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2" r:id="rId2"/>
    <p:sldId id="320" r:id="rId3"/>
    <p:sldId id="266" r:id="rId4"/>
    <p:sldId id="276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77" r:id="rId15"/>
    <p:sldId id="310" r:id="rId16"/>
    <p:sldId id="321" r:id="rId17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504056034180429"/>
          <c:y val="6.2632667879495507E-2"/>
          <c:w val="0.55963267890462964"/>
          <c:h val="0.841577365506567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freezing" dir="t"/>
            </a:scene3d>
            <a:sp3d contourW="19050" prstMaterial="flat">
              <a:bevelT w="50800" h="101600" prst="relaxedInset"/>
              <a:bevelB w="114300" prst="artDeco"/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51-4209-9D4E-90A15622F8E7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51-4209-9D4E-90A15622F8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51-4209-9D4E-90A15622F8E7}"/>
              </c:ext>
            </c:extLst>
          </c:dPt>
          <c:dLbls>
            <c:dLbl>
              <c:idx val="0"/>
              <c:layout>
                <c:manualLayout>
                  <c:x val="2.3659306728287671E-3"/>
                  <c:y val="-5.38563857983113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E51-4209-9D4E-90A15622F8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662847050660721E-3"/>
                  <c:y val="-0.18079203498478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E51-4209-9D4E-90A15622F8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148266820718311E-3"/>
                  <c:y val="-4.18883000653532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0.94</c:v>
                </c:pt>
                <c:pt idx="1">
                  <c:v>0.35</c:v>
                </c:pt>
                <c:pt idx="2">
                  <c:v>0.46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6E51-4209-9D4E-90A15622F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42159960"/>
        <c:axId val="342156040"/>
        <c:axId val="216670152"/>
      </c:bar3DChart>
      <c:catAx>
        <c:axId val="342159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156040"/>
        <c:crosses val="autoZero"/>
        <c:auto val="1"/>
        <c:lblAlgn val="ctr"/>
        <c:lblOffset val="100"/>
        <c:noMultiLvlLbl val="0"/>
      </c:catAx>
      <c:valAx>
        <c:axId val="34215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159960"/>
        <c:crosses val="autoZero"/>
        <c:crossBetween val="between"/>
      </c:valAx>
      <c:serAx>
        <c:axId val="216670152"/>
        <c:scaling>
          <c:orientation val="minMax"/>
        </c:scaling>
        <c:delete val="1"/>
        <c:axPos val="b"/>
        <c:majorTickMark val="out"/>
        <c:minorTickMark val="none"/>
        <c:tickLblPos val="nextTo"/>
        <c:crossAx val="342156040"/>
        <c:crosses val="autoZero"/>
      </c:ser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9495133681137555"/>
          <c:y val="0.16082123056737055"/>
          <c:w val="0.28304513534380932"/>
          <c:h val="0.19333971317116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начальное звено</c:v>
                </c:pt>
                <c:pt idx="1">
                  <c:v>5 - 9 классы</c:v>
                </c:pt>
                <c:pt idx="2">
                  <c:v>10, 11 классы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31</c:v>
                </c:pt>
                <c:pt idx="2">
                  <c:v>33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начальное звено</c:v>
                </c:pt>
                <c:pt idx="1">
                  <c:v>5 - 9 классы</c:v>
                </c:pt>
                <c:pt idx="2">
                  <c:v>10, 11 классы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</c:v>
                </c:pt>
                <c:pt idx="1">
                  <c:v>92</c:v>
                </c:pt>
                <c:pt idx="2">
                  <c:v>92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616224"/>
        <c:axId val="346611520"/>
        <c:axId val="346602240"/>
      </c:bar3DChart>
      <c:catAx>
        <c:axId val="3466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611520"/>
        <c:crosses val="autoZero"/>
        <c:auto val="1"/>
        <c:lblAlgn val="ctr"/>
        <c:lblOffset val="100"/>
        <c:noMultiLvlLbl val="0"/>
      </c:catAx>
      <c:valAx>
        <c:axId val="346611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6616224"/>
        <c:crosses val="autoZero"/>
        <c:crossBetween val="between"/>
      </c:valAx>
      <c:serAx>
        <c:axId val="346602240"/>
        <c:scaling>
          <c:orientation val="minMax"/>
        </c:scaling>
        <c:delete val="1"/>
        <c:axPos val="b"/>
        <c:majorTickMark val="none"/>
        <c:minorTickMark val="none"/>
        <c:tickLblPos val="nextTo"/>
        <c:crossAx val="34661152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53166810989623"/>
          <c:y val="3.2737269594036986E-2"/>
          <c:w val="0.82171818803216923"/>
          <c:h val="0.732577764861856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gradFill flip="none" rotWithShape="1">
              <a:gsLst>
                <a:gs pos="0">
                  <a:srgbClr val="FF5050"/>
                </a:gs>
                <a:gs pos="3000">
                  <a:srgbClr val="FF6699"/>
                </a:gs>
                <a:gs pos="0">
                  <a:srgbClr val="FF5050"/>
                </a:gs>
                <a:gs pos="0">
                  <a:schemeClr val="accent5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14300" prst="hardEdge"/>
              <a:bevelB prst="convex"/>
              <a:contourClr>
                <a:srgbClr val="7030A0"/>
              </a:contourClr>
            </a:sp3d>
          </c:spPr>
          <c:invertIfNegative val="0"/>
          <c:cat>
            <c:strRef>
              <c:f>Лист1!$A$2:$A$21</c:f>
              <c:strCache>
                <c:ptCount val="20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5а класс</c:v>
                </c:pt>
                <c:pt idx="4">
                  <c:v>5б класс</c:v>
                </c:pt>
                <c:pt idx="5">
                  <c:v>5в класс</c:v>
                </c:pt>
                <c:pt idx="6">
                  <c:v>6а класс</c:v>
                </c:pt>
                <c:pt idx="7">
                  <c:v>6б класс</c:v>
                </c:pt>
                <c:pt idx="8">
                  <c:v>6в класс</c:v>
                </c:pt>
                <c:pt idx="9">
                  <c:v>7а класс</c:v>
                </c:pt>
                <c:pt idx="10">
                  <c:v>7б класс</c:v>
                </c:pt>
                <c:pt idx="11">
                  <c:v>7в класс</c:v>
                </c:pt>
                <c:pt idx="12">
                  <c:v>8а класс</c:v>
                </c:pt>
                <c:pt idx="13">
                  <c:v>8б класс</c:v>
                </c:pt>
                <c:pt idx="14">
                  <c:v>8 в класс</c:v>
                </c:pt>
                <c:pt idx="15">
                  <c:v>9а класс</c:v>
                </c:pt>
                <c:pt idx="16">
                  <c:v>9б класс</c:v>
                </c:pt>
                <c:pt idx="17">
                  <c:v>9в класс</c:v>
                </c:pt>
                <c:pt idx="18">
                  <c:v>10 класс</c:v>
                </c:pt>
                <c:pt idx="19">
                  <c:v>11 класс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59</c:v>
                </c:pt>
                <c:pt idx="1">
                  <c:v>78</c:v>
                </c:pt>
                <c:pt idx="2">
                  <c:v>64</c:v>
                </c:pt>
                <c:pt idx="3">
                  <c:v>68</c:v>
                </c:pt>
                <c:pt idx="4">
                  <c:v>39</c:v>
                </c:pt>
                <c:pt idx="5">
                  <c:v>33</c:v>
                </c:pt>
                <c:pt idx="6">
                  <c:v>47</c:v>
                </c:pt>
                <c:pt idx="7">
                  <c:v>30</c:v>
                </c:pt>
                <c:pt idx="8">
                  <c:v>40</c:v>
                </c:pt>
                <c:pt idx="9">
                  <c:v>19</c:v>
                </c:pt>
                <c:pt idx="10">
                  <c:v>16</c:v>
                </c:pt>
                <c:pt idx="11">
                  <c:v>13</c:v>
                </c:pt>
                <c:pt idx="12">
                  <c:v>36</c:v>
                </c:pt>
                <c:pt idx="13">
                  <c:v>15</c:v>
                </c:pt>
                <c:pt idx="14">
                  <c:v>29</c:v>
                </c:pt>
                <c:pt idx="15">
                  <c:v>50</c:v>
                </c:pt>
                <c:pt idx="16">
                  <c:v>10</c:v>
                </c:pt>
                <c:pt idx="17">
                  <c:v>20</c:v>
                </c:pt>
                <c:pt idx="18">
                  <c:v>31</c:v>
                </c:pt>
                <c:pt idx="19">
                  <c:v>35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gradFill flip="none" rotWithShape="1">
              <a:gsLst>
                <a:gs pos="0">
                  <a:srgbClr val="547EC9"/>
                </a:gs>
                <a:gs pos="13000">
                  <a:srgbClr val="7030A0"/>
                </a:gs>
                <a:gs pos="0">
                  <a:schemeClr val="accent5">
                    <a:lumMod val="97000"/>
                    <a:lumOff val="3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Лист1!$A$2:$A$21</c:f>
              <c:strCache>
                <c:ptCount val="20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  <c:pt idx="3">
                  <c:v>5а класс</c:v>
                </c:pt>
                <c:pt idx="4">
                  <c:v>5б класс</c:v>
                </c:pt>
                <c:pt idx="5">
                  <c:v>5в класс</c:v>
                </c:pt>
                <c:pt idx="6">
                  <c:v>6а класс</c:v>
                </c:pt>
                <c:pt idx="7">
                  <c:v>6б класс</c:v>
                </c:pt>
                <c:pt idx="8">
                  <c:v>6в класс</c:v>
                </c:pt>
                <c:pt idx="9">
                  <c:v>7а класс</c:v>
                </c:pt>
                <c:pt idx="10">
                  <c:v>7б класс</c:v>
                </c:pt>
                <c:pt idx="11">
                  <c:v>7в класс</c:v>
                </c:pt>
                <c:pt idx="12">
                  <c:v>8а класс</c:v>
                </c:pt>
                <c:pt idx="13">
                  <c:v>8б класс</c:v>
                </c:pt>
                <c:pt idx="14">
                  <c:v>8 в класс</c:v>
                </c:pt>
                <c:pt idx="15">
                  <c:v>9а класс</c:v>
                </c:pt>
                <c:pt idx="16">
                  <c:v>9б класс</c:v>
                </c:pt>
                <c:pt idx="17">
                  <c:v>9в класс</c:v>
                </c:pt>
                <c:pt idx="18">
                  <c:v>10 класс</c:v>
                </c:pt>
                <c:pt idx="19">
                  <c:v>11 класс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97</c:v>
                </c:pt>
                <c:pt idx="4">
                  <c:v>100</c:v>
                </c:pt>
                <c:pt idx="5">
                  <c:v>93</c:v>
                </c:pt>
                <c:pt idx="6">
                  <c:v>100</c:v>
                </c:pt>
                <c:pt idx="7">
                  <c:v>100</c:v>
                </c:pt>
                <c:pt idx="8">
                  <c:v>99</c:v>
                </c:pt>
                <c:pt idx="9">
                  <c:v>74</c:v>
                </c:pt>
                <c:pt idx="10">
                  <c:v>80</c:v>
                </c:pt>
                <c:pt idx="11">
                  <c:v>94</c:v>
                </c:pt>
                <c:pt idx="12">
                  <c:v>94</c:v>
                </c:pt>
                <c:pt idx="13">
                  <c:v>82</c:v>
                </c:pt>
                <c:pt idx="14">
                  <c:v>81</c:v>
                </c:pt>
                <c:pt idx="15">
                  <c:v>100</c:v>
                </c:pt>
                <c:pt idx="16">
                  <c:v>95</c:v>
                </c:pt>
                <c:pt idx="17">
                  <c:v>92</c:v>
                </c:pt>
                <c:pt idx="18">
                  <c:v>100</c:v>
                </c:pt>
                <c:pt idx="19">
                  <c:v>85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51"/>
        <c:shape val="box"/>
        <c:axId val="344323680"/>
        <c:axId val="344326032"/>
        <c:axId val="346606056"/>
      </c:bar3DChart>
      <c:catAx>
        <c:axId val="3443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326032"/>
        <c:crosses val="autoZero"/>
        <c:auto val="1"/>
        <c:lblAlgn val="ctr"/>
        <c:lblOffset val="100"/>
        <c:noMultiLvlLbl val="0"/>
      </c:catAx>
      <c:valAx>
        <c:axId val="34432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4323680"/>
        <c:crosses val="autoZero"/>
        <c:crossBetween val="between"/>
      </c:valAx>
      <c:serAx>
        <c:axId val="34660605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32603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137121522252352"/>
          <c:y val="3.8876911863714836E-2"/>
          <c:w val="0.75730306553549875"/>
          <c:h val="0.75587064706911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итоги четверти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FFBDBD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139700" h="139700" prst="divot"/>
              <a:bevelB w="139700" h="139700" prst="divot"/>
              <a:contourClr>
                <a:srgbClr val="FFBDBD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EC-4D92-BCCF-0E99F3F59C1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03-4A26-A1AF-C01E4749DF51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03-4A26-A1AF-C01E4749DF5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03-4A26-A1AF-C01E4749DF51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rgbClr val="FFBDBD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39700" h="139700" prst="divot"/>
                <a:bevelB w="139700" h="139700" prst="divot"/>
                <a:contourClr>
                  <a:srgbClr val="FFBDBD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03-4A26-A1AF-C01E4749DF51}"/>
              </c:ext>
            </c:extLst>
          </c:dPt>
          <c:cat>
            <c:strRef>
              <c:f>Лист1!$A$2:$A$6</c:f>
              <c:strCache>
                <c:ptCount val="5"/>
                <c:pt idx="0">
                  <c:v>отличники</c:v>
                </c:pt>
                <c:pt idx="1">
                  <c:v>хорошисты</c:v>
                </c:pt>
                <c:pt idx="2">
                  <c:v>с одной "4"</c:v>
                </c:pt>
                <c:pt idx="3">
                  <c:v>с одной "3"</c:v>
                </c:pt>
                <c:pt idx="4">
                  <c:v>с одной и более "2"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203</c:v>
                </c:pt>
                <c:pt idx="2">
                  <c:v>11</c:v>
                </c:pt>
                <c:pt idx="3">
                  <c:v>73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216224"/>
        <c:axId val="344219360"/>
        <c:axId val="345986344"/>
      </c:bar3DChart>
      <c:catAx>
        <c:axId val="3442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219360"/>
        <c:crosses val="autoZero"/>
        <c:auto val="1"/>
        <c:lblAlgn val="ctr"/>
        <c:lblOffset val="100"/>
        <c:noMultiLvlLbl val="0"/>
      </c:catAx>
      <c:valAx>
        <c:axId val="34421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4216224"/>
        <c:crosses val="autoZero"/>
        <c:crossBetween val="between"/>
      </c:valAx>
      <c:serAx>
        <c:axId val="345986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219360"/>
        <c:crosses val="autoZero"/>
      </c:serAx>
      <c:dTable>
        <c:showHorzBorder val="1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740646095208504"/>
          <c:y val="8.0584746766383775E-2"/>
          <c:w val="0.62232983998391178"/>
          <c:h val="0.8415773655065672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freezing" dir="t"/>
            </a:scene3d>
            <a:sp3d contourW="19050" prstMaterial="flat">
              <a:bevelT w="50800" h="101600" prst="relaxedInset"/>
              <a:bevelB w="114300" prst="artDeco"/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51-4209-9D4E-90A15622F8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51-4209-9D4E-90A15622F8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freezing" dir="t"/>
              </a:scene3d>
              <a:sp3d contourW="19050" prstMaterial="flat">
                <a:bevelT w="50800" h="101600" prst="relaxedInset"/>
                <a:bevelB w="114300" prst="artDeco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51-4209-9D4E-90A15622F8E7}"/>
              </c:ext>
            </c:extLst>
          </c:dPt>
          <c:dLbls>
            <c:dLbl>
              <c:idx val="0"/>
              <c:layout>
                <c:manualLayout>
                  <c:x val="1.5594443566367029E-2"/>
                  <c:y val="0.14478298855647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98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423299686111219E-2"/>
                      <c:h val="9.758166288876757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189529764635493E-2"/>
                  <c:y val="0.107450896520700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31%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822073386842207E-2"/>
                      <c:h val="7.814955312097873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5117292776119923E-2"/>
                  <c:y val="0.123284580782408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46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874219410562992E-2"/>
                      <c:h val="9.11042929661712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6E51-4209-9D4E-90A15622F8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итоги 1 четверти</c:v>
                </c:pt>
              </c:strCache>
            </c:strRef>
          </c:tx>
          <c:spPr>
            <a:solidFill>
              <a:srgbClr val="FF6699"/>
            </a:solidFill>
            <a:ln w="19050">
              <a:solidFill>
                <a:schemeClr val="lt1"/>
              </a:solidFill>
            </a:ln>
            <a:effectLst/>
            <a:sp3d contourW="19050">
              <a:contourClr>
                <a:schemeClr val="lt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0.9</c:v>
                </c:pt>
                <c:pt idx="1">
                  <c:v>0.28999999999999998</c:v>
                </c:pt>
                <c:pt idx="2">
                  <c:v>0.43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F786-45F1-9C83-4002A80CC1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итоги 2 четверти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lt1"/>
              </a:solidFill>
            </a:ln>
            <a:effectLst/>
            <a:sp3d contourW="19050">
              <a:contourClr>
                <a:schemeClr val="lt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% успеваемости</c:v>
                </c:pt>
                <c:pt idx="1">
                  <c:v>% качества знаний</c:v>
                </c:pt>
                <c:pt idx="2">
                  <c:v>% обученности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0.94</c:v>
                </c:pt>
                <c:pt idx="1">
                  <c:v>0.35</c:v>
                </c:pt>
                <c:pt idx="2">
                  <c:v>0.46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7-F786-45F1-9C83-4002A80CC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49"/>
        <c:shape val="box"/>
        <c:axId val="342163096"/>
        <c:axId val="342156824"/>
        <c:axId val="298479248"/>
      </c:bar3DChart>
      <c:catAx>
        <c:axId val="342163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156824"/>
        <c:crosses val="autoZero"/>
        <c:auto val="1"/>
        <c:lblAlgn val="ctr"/>
        <c:lblOffset val="100"/>
        <c:noMultiLvlLbl val="0"/>
      </c:catAx>
      <c:valAx>
        <c:axId val="34215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163096"/>
        <c:crosses val="autoZero"/>
        <c:crossBetween val="between"/>
      </c:valAx>
      <c:serAx>
        <c:axId val="29847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342156824"/>
        <c:crosses val="autoZero"/>
      </c:ser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73255576234879127"/>
          <c:y val="9.775306996791279E-2"/>
          <c:w val="0.23826969069073067"/>
          <c:h val="0.22095960774487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214124916170226"/>
          <c:y val="0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</c:v>
                </c:pt>
                <c:pt idx="1">
                  <c:v>78</c:v>
                </c:pt>
                <c:pt idx="2">
                  <c:v>64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158000"/>
        <c:axId val="342158392"/>
        <c:axId val="300667344"/>
      </c:bar3DChart>
      <c:catAx>
        <c:axId val="3421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158392"/>
        <c:crosses val="autoZero"/>
        <c:auto val="1"/>
        <c:lblAlgn val="ctr"/>
        <c:lblOffset val="100"/>
        <c:noMultiLvlLbl val="0"/>
      </c:catAx>
      <c:valAx>
        <c:axId val="342158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2158000"/>
        <c:crosses val="autoZero"/>
        <c:crossBetween val="between"/>
      </c:valAx>
      <c:serAx>
        <c:axId val="300667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215839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5а класс</c:v>
                </c:pt>
                <c:pt idx="1">
                  <c:v>5б  класс</c:v>
                </c:pt>
                <c:pt idx="2">
                  <c:v>5в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</c:v>
                </c:pt>
                <c:pt idx="1">
                  <c:v>100</c:v>
                </c:pt>
                <c:pt idx="2">
                  <c:v>93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5а класс</c:v>
                </c:pt>
                <c:pt idx="1">
                  <c:v>5б  класс</c:v>
                </c:pt>
                <c:pt idx="2">
                  <c:v>5в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</c:v>
                </c:pt>
                <c:pt idx="1">
                  <c:v>39</c:v>
                </c:pt>
                <c:pt idx="2">
                  <c:v>33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1251640"/>
        <c:axId val="344211912"/>
        <c:axId val="300665648"/>
      </c:bar3DChart>
      <c:catAx>
        <c:axId val="26125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211912"/>
        <c:crosses val="autoZero"/>
        <c:auto val="1"/>
        <c:lblAlgn val="ctr"/>
        <c:lblOffset val="100"/>
        <c:noMultiLvlLbl val="0"/>
      </c:catAx>
      <c:valAx>
        <c:axId val="344211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251640"/>
        <c:crosses val="autoZero"/>
        <c:crossBetween val="between"/>
      </c:valAx>
      <c:serAx>
        <c:axId val="300665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21191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6а класс</c:v>
                </c:pt>
                <c:pt idx="1">
                  <c:v>6б  класс</c:v>
                </c:pt>
                <c:pt idx="2">
                  <c:v>6в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660033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6а класс</c:v>
                </c:pt>
                <c:pt idx="1">
                  <c:v>6б  класс</c:v>
                </c:pt>
                <c:pt idx="2">
                  <c:v>6в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215440"/>
        <c:axId val="344215832"/>
        <c:axId val="300660984"/>
      </c:bar3DChart>
      <c:catAx>
        <c:axId val="34421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215832"/>
        <c:crosses val="autoZero"/>
        <c:auto val="1"/>
        <c:lblAlgn val="ctr"/>
        <c:lblOffset val="100"/>
        <c:noMultiLvlLbl val="0"/>
      </c:catAx>
      <c:valAx>
        <c:axId val="344215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215440"/>
        <c:crosses val="autoZero"/>
        <c:crossBetween val="between"/>
      </c:valAx>
      <c:serAx>
        <c:axId val="3006609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21583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7а класс</c:v>
                </c:pt>
                <c:pt idx="1">
                  <c:v>7б  класс</c:v>
                </c:pt>
                <c:pt idx="2">
                  <c:v>7в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7а класс</c:v>
                </c:pt>
                <c:pt idx="1">
                  <c:v>7б  класс</c:v>
                </c:pt>
                <c:pt idx="2">
                  <c:v>7в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80</c:v>
                </c:pt>
                <c:pt idx="2">
                  <c:v>94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218968"/>
        <c:axId val="344213088"/>
        <c:axId val="345988888"/>
      </c:bar3DChart>
      <c:catAx>
        <c:axId val="34421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213088"/>
        <c:crosses val="autoZero"/>
        <c:auto val="1"/>
        <c:lblAlgn val="ctr"/>
        <c:lblOffset val="100"/>
        <c:noMultiLvlLbl val="0"/>
      </c:catAx>
      <c:valAx>
        <c:axId val="34421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218968"/>
        <c:crosses val="autoZero"/>
        <c:crossBetween val="between"/>
      </c:valAx>
      <c:serAx>
        <c:axId val="345988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21308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8а класс</c:v>
                </c:pt>
                <c:pt idx="1">
                  <c:v>8б  класс</c:v>
                </c:pt>
                <c:pt idx="2">
                  <c:v>8в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15</c:v>
                </c:pt>
                <c:pt idx="2">
                  <c:v>29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8а класс</c:v>
                </c:pt>
                <c:pt idx="1">
                  <c:v>8б  класс</c:v>
                </c:pt>
                <c:pt idx="2">
                  <c:v>8в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</c:v>
                </c:pt>
                <c:pt idx="1">
                  <c:v>82</c:v>
                </c:pt>
                <c:pt idx="2">
                  <c:v>81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324072"/>
        <c:axId val="344325248"/>
        <c:axId val="300377608"/>
      </c:bar3DChart>
      <c:catAx>
        <c:axId val="34432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325248"/>
        <c:crosses val="autoZero"/>
        <c:auto val="1"/>
        <c:lblAlgn val="ctr"/>
        <c:lblOffset val="100"/>
        <c:noMultiLvlLbl val="0"/>
      </c:catAx>
      <c:valAx>
        <c:axId val="344325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324072"/>
        <c:crosses val="autoZero"/>
        <c:crossBetween val="between"/>
      </c:valAx>
      <c:serAx>
        <c:axId val="3003776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32524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9а класс</c:v>
                </c:pt>
                <c:pt idx="1">
                  <c:v>9б  класс</c:v>
                </c:pt>
                <c:pt idx="2">
                  <c:v>9в класс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9а класс</c:v>
                </c:pt>
                <c:pt idx="1">
                  <c:v>9б  класс</c:v>
                </c:pt>
                <c:pt idx="2">
                  <c:v>9в класс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92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321328"/>
        <c:axId val="344324464"/>
        <c:axId val="300376336"/>
      </c:bar3DChart>
      <c:catAx>
        <c:axId val="34432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324464"/>
        <c:crosses val="autoZero"/>
        <c:auto val="1"/>
        <c:lblAlgn val="ctr"/>
        <c:lblOffset val="100"/>
        <c:noMultiLvlLbl val="0"/>
      </c:catAx>
      <c:valAx>
        <c:axId val="344324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321328"/>
        <c:crosses val="autoZero"/>
        <c:crossBetween val="between"/>
      </c:valAx>
      <c:serAx>
        <c:axId val="300376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32446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24589050890467"/>
          <c:y val="1.7428235466635612E-2"/>
          <c:w val="0.67638284960221096"/>
          <c:h val="0.64388217175727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powder">
              <a:bevelT w="114300" prst="artDeco"/>
              <a:contourClr>
                <a:srgbClr val="7030A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10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35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284-4988-A4B8-BC832C20EE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обученности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FF6699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14300" prst="artDeco"/>
              <a:contourClr>
                <a:srgbClr val="FF6699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10 класс</c:v>
                </c:pt>
                <c:pt idx="1">
                  <c:v>11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85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3284-4988-A4B8-BC832C20E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323288"/>
        <c:axId val="346612696"/>
        <c:axId val="346601392"/>
      </c:bar3DChart>
      <c:catAx>
        <c:axId val="34432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612696"/>
        <c:crosses val="autoZero"/>
        <c:auto val="1"/>
        <c:lblAlgn val="ctr"/>
        <c:lblOffset val="100"/>
        <c:noMultiLvlLbl val="0"/>
      </c:catAx>
      <c:valAx>
        <c:axId val="346612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4323288"/>
        <c:crosses val="autoZero"/>
        <c:crossBetween val="between"/>
      </c:valAx>
      <c:serAx>
        <c:axId val="346601392"/>
        <c:scaling>
          <c:orientation val="minMax"/>
        </c:scaling>
        <c:delete val="1"/>
        <c:axPos val="b"/>
        <c:majorTickMark val="none"/>
        <c:minorTickMark val="none"/>
        <c:tickLblPos val="nextTo"/>
        <c:crossAx val="346612696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0.46063</cdr:x>
      <cdr:y>0.3149</cdr:y>
    </cdr:from>
    <cdr:to>
      <cdr:x>0.51523</cdr:x>
      <cdr:y>0.39681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8871" y="1754326"/>
          <a:ext cx="623350" cy="456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91%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0.51674</cdr:x>
      <cdr:y>0.16917</cdr:y>
    </cdr:from>
    <cdr:to>
      <cdr:x>0.56469</cdr:x>
      <cdr:y>0.25261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99447" y="942439"/>
          <a:ext cx="547429" cy="46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94%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DAD2-287B-4DC0-8157-FC89A3F35052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4DE58-215F-448B-8F6D-D29F0946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2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DD5C-35F3-4E4B-B8A5-212E89EE3F91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5CF5-CBBA-4E2B-89FB-01E894D6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38203" y="4919008"/>
            <a:ext cx="120731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 к учению проявляется только тогда, когда есть вдохновение, рождающееся от успеха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495332"/>
            <a:ext cx="5277633" cy="395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61" y="627531"/>
            <a:ext cx="5411670" cy="4058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378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52294279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 </a:t>
            </a:r>
            <a:r>
              <a:rPr lang="ru-RU" sz="4000" b="1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9-е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9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62976752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 </a:t>
            </a:r>
            <a:r>
              <a:rPr lang="ru-RU" sz="4000" b="1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 11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53990741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8447" y="194622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звеньям  </a:t>
            </a:r>
            <a:r>
              <a:rPr lang="ru-RU" sz="40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4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6955" y="0"/>
            <a:ext cx="1043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 </a:t>
            </a:r>
            <a:endParaRPr lang="ru-RU" sz="36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36564"/>
              </p:ext>
            </p:extLst>
          </p:nvPr>
        </p:nvGraphicFramePr>
        <p:xfrm>
          <a:off x="158414" y="703115"/>
          <a:ext cx="11875170" cy="59259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62891"/>
                <a:gridCol w="3717758"/>
                <a:gridCol w="3785077"/>
                <a:gridCol w="2509444"/>
              </a:tblGrid>
              <a:tr h="3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«5»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«4 и 5</a:t>
                      </a:r>
                      <a:r>
                        <a:rPr lang="ru-RU" sz="16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600" b="1" kern="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(чел.)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 в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88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88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88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52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  <a:tr h="288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583" marR="23583" marT="23583" marB="235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37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69509251"/>
              </p:ext>
            </p:extLst>
          </p:nvPr>
        </p:nvGraphicFramePr>
        <p:xfrm>
          <a:off x="293660" y="1703294"/>
          <a:ext cx="12006637" cy="515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9548" y="216568"/>
            <a:ext cx="11057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по классам 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</a:t>
            </a:r>
            <a:endParaRPr lang="ru-RU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66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9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6212805"/>
              </p:ext>
            </p:extLst>
          </p:nvPr>
        </p:nvGraphicFramePr>
        <p:xfrm>
          <a:off x="-61301" y="99198"/>
          <a:ext cx="12345706" cy="75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08" y="99198"/>
            <a:ext cx="10438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</a:t>
            </a:r>
          </a:p>
          <a:p>
            <a:pPr algn="ctr"/>
            <a:r>
              <a:rPr lang="ru-RU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категориям </a:t>
            </a:r>
          </a:p>
          <a:p>
            <a:pPr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</a:p>
        </p:txBody>
      </p:sp>
    </p:spTree>
    <p:extLst>
      <p:ext uri="{BB962C8B-B14F-4D97-AF65-F5344CB8AC3E}">
        <p14:creationId xmlns:p14="http://schemas.microsoft.com/office/powerpoint/2010/main" val="196022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32" y="458537"/>
            <a:ext cx="6125705" cy="4083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4246004"/>
            <a:ext cx="12073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Успех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учении — это тропинка, ведущая к тому уголку детского сердца, в котором горит огонек желания быть хорошим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Сухомлинский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9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1694" y="132347"/>
            <a:ext cx="108486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2 четверти  2018  –  2019  учебного  года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учащихся – 688 человек</a:t>
            </a:r>
            <a:endParaRPr lang="ru-RU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40646"/>
              </p:ext>
            </p:extLst>
          </p:nvPr>
        </p:nvGraphicFramePr>
        <p:xfrm>
          <a:off x="1383632" y="1588133"/>
          <a:ext cx="8674767" cy="471945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891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1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1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36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9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на «5»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учащихся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3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«4»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4507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«4» и «5»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3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Успевают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«3»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учащихся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9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спевают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учащийся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46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239" y="132347"/>
            <a:ext cx="11923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2 четверти  2018  –  2019  учебного  года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56037249"/>
              </p:ext>
            </p:extLst>
          </p:nvPr>
        </p:nvGraphicFramePr>
        <p:xfrm>
          <a:off x="-694609" y="491067"/>
          <a:ext cx="10735733" cy="636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5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7312" y="0"/>
            <a:ext cx="111306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 учебных результатов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четверть и 2 четверть 2018-2019 учебный год</a:t>
            </a:r>
            <a:endParaRPr lang="ru-RU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66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79334111"/>
              </p:ext>
            </p:extLst>
          </p:nvPr>
        </p:nvGraphicFramePr>
        <p:xfrm>
          <a:off x="-1089304" y="1189697"/>
          <a:ext cx="11416664" cy="557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941015" y="5033184"/>
            <a:ext cx="688210" cy="4610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466387" y="4074085"/>
            <a:ext cx="832488" cy="5336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57228" y="4800775"/>
            <a:ext cx="547376" cy="4648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201282" y="3704568"/>
            <a:ext cx="547376" cy="4648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58867572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</a:t>
            </a:r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2-4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3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98360249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5-е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0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26844552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 </a:t>
            </a:r>
            <a:r>
              <a:rPr lang="ru-RU" sz="4000" b="1" dirty="0" smtClean="0">
                <a:ln w="0"/>
                <a:solidFill>
                  <a:srgbClr val="66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6-е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6600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91557289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 </a:t>
            </a:r>
            <a:r>
              <a:rPr lang="ru-RU" sz="4000" b="1" dirty="0" smtClean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7-е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6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18543366"/>
              </p:ext>
            </p:extLst>
          </p:nvPr>
        </p:nvGraphicFramePr>
        <p:xfrm>
          <a:off x="-430306" y="1712114"/>
          <a:ext cx="12622305" cy="510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2510" y="-154294"/>
            <a:ext cx="10438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учебных результатов </a:t>
            </a:r>
          </a:p>
          <a:p>
            <a:pPr algn="ctr"/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четверть  </a:t>
            </a:r>
            <a:r>
              <a:rPr lang="ru-RU" sz="4000" b="1" dirty="0" smtClean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8-е классы</a:t>
            </a:r>
            <a:endParaRPr lang="ru-RU" sz="4000" b="1" dirty="0" smtClean="0">
              <a:ln w="95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8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313</Words>
  <Application>Microsoft Office PowerPoint</Application>
  <PresentationFormat>Широкоэкранный</PresentationFormat>
  <Paragraphs>151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Панасюк Ольга</dc:creator>
  <cp:lastModifiedBy>Панасюк Ольга</cp:lastModifiedBy>
  <cp:revision>70</cp:revision>
  <cp:lastPrinted>2018-11-23T10:50:44Z</cp:lastPrinted>
  <dcterms:created xsi:type="dcterms:W3CDTF">2018-11-21T18:04:28Z</dcterms:created>
  <dcterms:modified xsi:type="dcterms:W3CDTF">2019-01-24T16:46:48Z</dcterms:modified>
</cp:coreProperties>
</file>