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71" r:id="rId3"/>
    <p:sldId id="276" r:id="rId4"/>
    <p:sldId id="275" r:id="rId5"/>
    <p:sldId id="272" r:id="rId6"/>
    <p:sldId id="273" r:id="rId7"/>
    <p:sldId id="277" r:id="rId8"/>
    <p:sldId id="278" r:id="rId9"/>
    <p:sldId id="279" r:id="rId10"/>
    <p:sldId id="280" r:id="rId11"/>
    <p:sldId id="281" r:id="rId12"/>
    <p:sldId id="282" r:id="rId13"/>
    <p:sldId id="268" r:id="rId14"/>
    <p:sldId id="269" r:id="rId15"/>
    <p:sldId id="270" r:id="rId16"/>
    <p:sldId id="283" r:id="rId17"/>
    <p:sldId id="284" r:id="rId18"/>
    <p:sldId id="285" r:id="rId19"/>
    <p:sldId id="286" r:id="rId20"/>
    <p:sldId id="287" r:id="rId21"/>
    <p:sldId id="28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D0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432" autoAdjust="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1 а класс</c:v>
                </c:pt>
                <c:pt idx="1">
                  <c:v>1 б класс</c:v>
                </c:pt>
                <c:pt idx="2">
                  <c:v>итого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5C-4438-8D92-DF5074F4D9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 уровень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1 а класс</c:v>
                </c:pt>
                <c:pt idx="1">
                  <c:v>1 б класс</c:v>
                </c:pt>
                <c:pt idx="2">
                  <c:v>итого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</c:v>
                </c:pt>
                <c:pt idx="1">
                  <c:v>34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C-4438-8D92-DF5074F4D96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1 а класс</c:v>
                </c:pt>
                <c:pt idx="1">
                  <c:v>1 б класс</c:v>
                </c:pt>
                <c:pt idx="2">
                  <c:v>итого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73</c:v>
                </c:pt>
                <c:pt idx="1">
                  <c:v>63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5C-4438-8D92-DF5074F4D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57070064"/>
        <c:axId val="557060496"/>
      </c:barChart>
      <c:catAx>
        <c:axId val="55707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7060496"/>
        <c:crosses val="autoZero"/>
        <c:auto val="1"/>
        <c:lblAlgn val="ctr"/>
        <c:lblOffset val="100"/>
        <c:noMultiLvlLbl val="0"/>
      </c:catAx>
      <c:valAx>
        <c:axId val="55706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707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67336873588476"/>
          <c:y val="0.23938642103699309"/>
          <c:w val="0.25108246352926816"/>
          <c:h val="0.47654929926212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bg1">
          <a:lumMod val="50000"/>
        </a:schemeClr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094741916658909"/>
          <c:y val="5.1208700238335257E-2"/>
          <c:w val="0.73685504315458306"/>
          <c:h val="0.643882171757277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обученности</c:v>
                </c:pt>
              </c:strCache>
            </c:strRef>
          </c:tx>
          <c:spPr>
            <a:solidFill>
              <a:srgbClr val="CCFFFF"/>
            </a:solidFill>
            <a:ln>
              <a:solidFill>
                <a:srgbClr val="00B0F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F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07-4654-AE2C-F95B6D13AC0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07-4654-AE2C-F95B6D13AC09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98.67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07-4654-AE2C-F95B6D13AC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 знаний</c:v>
                </c:pt>
              </c:strCache>
            </c:strRef>
          </c:tx>
          <c:spPr>
            <a:solidFill>
              <a:srgbClr val="FF3399"/>
            </a:solidFill>
            <a:ln>
              <a:solidFill>
                <a:srgbClr val="FF6699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FF6699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74.2</c:v>
                </c:pt>
                <c:pt idx="1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07-4654-AE2C-F95B6D13A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115264"/>
        <c:axId val="23116800"/>
        <c:axId val="0"/>
      </c:bar3DChart>
      <c:catAx>
        <c:axId val="2311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16800"/>
        <c:crosses val="autoZero"/>
        <c:auto val="1"/>
        <c:lblAlgn val="ctr"/>
        <c:lblOffset val="100"/>
        <c:noMultiLvlLbl val="0"/>
      </c:catAx>
      <c:valAx>
        <c:axId val="2311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115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185207688455001"/>
          <c:y val="5.9728638571341384E-2"/>
          <c:w val="0.75709572799750391"/>
          <c:h val="0.7293710379225852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5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747-417F-A797-20ECF9860908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3.99</c:v>
                </c:pt>
                <c:pt idx="1">
                  <c:v>3.7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2-4747-417F-A797-20ECF9860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35904"/>
        <c:axId val="23445888"/>
        <c:axId val="20093120"/>
      </c:bar3DChart>
      <c:catAx>
        <c:axId val="2343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445888"/>
        <c:crosses val="autoZero"/>
        <c:auto val="1"/>
        <c:lblAlgn val="ctr"/>
        <c:lblOffset val="100"/>
        <c:noMultiLvlLbl val="0"/>
      </c:catAx>
      <c:valAx>
        <c:axId val="2344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435904"/>
        <c:crosses val="autoZero"/>
        <c:crossBetween val="between"/>
      </c:valAx>
      <c:serAx>
        <c:axId val="20093120"/>
        <c:scaling>
          <c:orientation val="minMax"/>
        </c:scaling>
        <c:delete val="1"/>
        <c:axPos val="b"/>
        <c:majorTickMark val="none"/>
        <c:minorTickMark val="none"/>
        <c:tickLblPos val="nextTo"/>
        <c:crossAx val="2344588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094741916658909"/>
          <c:y val="5.1208700238335257E-2"/>
          <c:w val="0.73685504315458306"/>
          <c:h val="0.643882171757277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обученности</c:v>
                </c:pt>
              </c:strCache>
            </c:strRef>
          </c:tx>
          <c:spPr>
            <a:solidFill>
              <a:srgbClr val="CCFFFF"/>
            </a:solidFill>
            <a:ln>
              <a:solidFill>
                <a:srgbClr val="00B0F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F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07-4654-AE2C-F95B6D13AC0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07-4654-AE2C-F95B6D13AC09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96.99</c:v>
                </c:pt>
                <c:pt idx="1">
                  <c:v>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07-4654-AE2C-F95B6D13AC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 знаний</c:v>
                </c:pt>
              </c:strCache>
            </c:strRef>
          </c:tx>
          <c:spPr>
            <a:solidFill>
              <a:srgbClr val="FF3399"/>
            </a:solidFill>
            <a:ln>
              <a:solidFill>
                <a:srgbClr val="FF6699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FF6699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44.91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07-4654-AE2C-F95B6D13A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115264"/>
        <c:axId val="23116800"/>
        <c:axId val="0"/>
      </c:bar3DChart>
      <c:catAx>
        <c:axId val="2311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16800"/>
        <c:crosses val="autoZero"/>
        <c:auto val="1"/>
        <c:lblAlgn val="ctr"/>
        <c:lblOffset val="100"/>
        <c:noMultiLvlLbl val="0"/>
      </c:catAx>
      <c:valAx>
        <c:axId val="2311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115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185207688455001"/>
          <c:y val="5.9728638571341384E-2"/>
          <c:w val="0.75709572799750391"/>
          <c:h val="0.7293710379225852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5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747-417F-A797-20ECF9860908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3.54</c:v>
                </c:pt>
                <c:pt idx="1">
                  <c:v>3.1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2-4747-417F-A797-20ECF9860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35904"/>
        <c:axId val="23445888"/>
        <c:axId val="20093120"/>
      </c:bar3DChart>
      <c:catAx>
        <c:axId val="2343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445888"/>
        <c:crosses val="autoZero"/>
        <c:auto val="1"/>
        <c:lblAlgn val="ctr"/>
        <c:lblOffset val="100"/>
        <c:noMultiLvlLbl val="0"/>
      </c:catAx>
      <c:valAx>
        <c:axId val="2344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435904"/>
        <c:crosses val="autoZero"/>
        <c:crossBetween val="between"/>
      </c:valAx>
      <c:serAx>
        <c:axId val="20093120"/>
        <c:scaling>
          <c:orientation val="minMax"/>
        </c:scaling>
        <c:delete val="1"/>
        <c:axPos val="b"/>
        <c:majorTickMark val="none"/>
        <c:minorTickMark val="none"/>
        <c:tickLblPos val="nextTo"/>
        <c:crossAx val="2344588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094741916658909"/>
          <c:y val="5.1208700238335257E-2"/>
          <c:w val="0.73905258083341074"/>
          <c:h val="0.643882171757277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обученности</c:v>
                </c:pt>
              </c:strCache>
            </c:strRef>
          </c:tx>
          <c:spPr>
            <a:solidFill>
              <a:srgbClr val="CCFFFF"/>
            </a:solidFill>
            <a:ln>
              <a:solidFill>
                <a:srgbClr val="00B0F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F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F073-482F-9778-FA5E78E660B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073-482F-9778-FA5E78E660B8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АПР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87.18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4-4988-A4B8-BC832C20E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 знаний</c:v>
                </c:pt>
              </c:strCache>
            </c:strRef>
          </c:tx>
          <c:spPr>
            <a:solidFill>
              <a:srgbClr val="FF3399"/>
            </a:solidFill>
            <a:ln>
              <a:solidFill>
                <a:srgbClr val="FF6699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FF6699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АПР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90.83</c:v>
                </c:pt>
                <c:pt idx="1">
                  <c:v>61.53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84-4988-A4B8-BC832C20E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7438968"/>
        <c:axId val="397432696"/>
        <c:axId val="0"/>
      </c:bar3DChart>
      <c:catAx>
        <c:axId val="39743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432696"/>
        <c:crosses val="autoZero"/>
        <c:auto val="1"/>
        <c:lblAlgn val="ctr"/>
        <c:lblOffset val="100"/>
        <c:noMultiLvlLbl val="0"/>
      </c:catAx>
      <c:valAx>
        <c:axId val="39743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7438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185207688455001"/>
          <c:y val="5.9728638571341384E-2"/>
          <c:w val="0.75709572799750391"/>
          <c:h val="0.7293710379225852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5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F8C-45BD-AD03-D88883F81F2B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4.1100000000000003</c:v>
                </c:pt>
                <c:pt idx="1">
                  <c:v>3.27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2-1F8C-45BD-AD03-D88883F81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907776"/>
        <c:axId val="131908336"/>
        <c:axId val="165514480"/>
      </c:bar3DChart>
      <c:catAx>
        <c:axId val="13190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908336"/>
        <c:crosses val="autoZero"/>
        <c:auto val="1"/>
        <c:lblAlgn val="ctr"/>
        <c:lblOffset val="100"/>
        <c:noMultiLvlLbl val="0"/>
      </c:catAx>
      <c:valAx>
        <c:axId val="13190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907776"/>
        <c:crosses val="autoZero"/>
        <c:crossBetween val="between"/>
      </c:valAx>
      <c:serAx>
        <c:axId val="165514480"/>
        <c:scaling>
          <c:orientation val="minMax"/>
        </c:scaling>
        <c:delete val="1"/>
        <c:axPos val="b"/>
        <c:majorTickMark val="none"/>
        <c:minorTickMark val="none"/>
        <c:tickLblPos val="nextTo"/>
        <c:crossAx val="131908336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094741916658909"/>
          <c:y val="5.1208700238335257E-2"/>
          <c:w val="0.73905258083341074"/>
          <c:h val="0.643882171757277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обученности</c:v>
                </c:pt>
              </c:strCache>
            </c:strRef>
          </c:tx>
          <c:spPr>
            <a:solidFill>
              <a:srgbClr val="CCFFFF"/>
            </a:solidFill>
            <a:ln>
              <a:solidFill>
                <a:srgbClr val="00B0F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F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F073-482F-9778-FA5E78E660B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073-482F-9778-FA5E78E660B8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АПР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72.23</c:v>
                </c:pt>
                <c:pt idx="1">
                  <c:v>61.79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4-4988-A4B8-BC832C20E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 знаний</c:v>
                </c:pt>
              </c:strCache>
            </c:strRef>
          </c:tx>
          <c:spPr>
            <a:solidFill>
              <a:srgbClr val="FF3399"/>
            </a:solidFill>
            <a:ln>
              <a:solidFill>
                <a:srgbClr val="FF6699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FF6699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АПР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90.83</c:v>
                </c:pt>
                <c:pt idx="1">
                  <c:v>65.23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84-4988-A4B8-BC832C20E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7438968"/>
        <c:axId val="397432696"/>
        <c:axId val="0"/>
      </c:bar3DChart>
      <c:catAx>
        <c:axId val="39743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432696"/>
        <c:crosses val="autoZero"/>
        <c:auto val="1"/>
        <c:lblAlgn val="ctr"/>
        <c:lblOffset val="100"/>
        <c:noMultiLvlLbl val="0"/>
      </c:catAx>
      <c:valAx>
        <c:axId val="39743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7438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185207688455001"/>
          <c:y val="5.9728638571341384E-2"/>
          <c:w val="0.75709572799750391"/>
          <c:h val="0.7293710379225852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5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F8C-45BD-AD03-D88883F81F2B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4.21</c:v>
                </c:pt>
                <c:pt idx="1">
                  <c:v>3.81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2-1F8C-45BD-AD03-D88883F81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907776"/>
        <c:axId val="131908336"/>
        <c:axId val="165514480"/>
      </c:bar3DChart>
      <c:catAx>
        <c:axId val="13190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908336"/>
        <c:crosses val="autoZero"/>
        <c:auto val="1"/>
        <c:lblAlgn val="ctr"/>
        <c:lblOffset val="100"/>
        <c:noMultiLvlLbl val="0"/>
      </c:catAx>
      <c:valAx>
        <c:axId val="13190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907776"/>
        <c:crosses val="autoZero"/>
        <c:crossBetween val="between"/>
      </c:valAx>
      <c:serAx>
        <c:axId val="165514480"/>
        <c:scaling>
          <c:orientation val="minMax"/>
        </c:scaling>
        <c:delete val="1"/>
        <c:axPos val="b"/>
        <c:majorTickMark val="none"/>
        <c:minorTickMark val="none"/>
        <c:tickLblPos val="nextTo"/>
        <c:crossAx val="131908336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094741916658909"/>
          <c:y val="5.1208700238335257E-2"/>
          <c:w val="0.73905258083341074"/>
          <c:h val="0.643882171757277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обученности</c:v>
                </c:pt>
              </c:strCache>
            </c:strRef>
          </c:tx>
          <c:spPr>
            <a:solidFill>
              <a:srgbClr val="CCFFFF"/>
            </a:solidFill>
            <a:ln>
              <a:solidFill>
                <a:srgbClr val="00B0F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F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F073-482F-9778-FA5E78E660B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073-482F-9778-FA5E78E660B8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АПР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97.62</c:v>
                </c:pt>
                <c:pt idx="1">
                  <c:v>88.92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4-4988-A4B8-BC832C20E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 знаний</c:v>
                </c:pt>
              </c:strCache>
            </c:strRef>
          </c:tx>
          <c:spPr>
            <a:solidFill>
              <a:srgbClr val="FF3399"/>
            </a:solidFill>
            <a:ln>
              <a:solidFill>
                <a:srgbClr val="FF6699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FF6699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АПР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77.62</c:v>
                </c:pt>
                <c:pt idx="1">
                  <c:v>71.84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84-4988-A4B8-BC832C20E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7438968"/>
        <c:axId val="397432696"/>
        <c:axId val="0"/>
      </c:bar3DChart>
      <c:catAx>
        <c:axId val="39743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432696"/>
        <c:crosses val="autoZero"/>
        <c:auto val="1"/>
        <c:lblAlgn val="ctr"/>
        <c:lblOffset val="100"/>
        <c:noMultiLvlLbl val="0"/>
      </c:catAx>
      <c:valAx>
        <c:axId val="39743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7438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185207688455001"/>
          <c:y val="5.9728638571341384E-2"/>
          <c:w val="0.75709572799750391"/>
          <c:h val="0.7293710379225852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5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F8C-45BD-AD03-D88883F81F2B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3.93</c:v>
                </c:pt>
                <c:pt idx="1">
                  <c:v>3.87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2-1F8C-45BD-AD03-D88883F81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907776"/>
        <c:axId val="131908336"/>
        <c:axId val="165514480"/>
      </c:bar3DChart>
      <c:catAx>
        <c:axId val="13190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908336"/>
        <c:crosses val="autoZero"/>
        <c:auto val="1"/>
        <c:lblAlgn val="ctr"/>
        <c:lblOffset val="100"/>
        <c:noMultiLvlLbl val="0"/>
      </c:catAx>
      <c:valAx>
        <c:axId val="13190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907776"/>
        <c:crosses val="autoZero"/>
        <c:crossBetween val="between"/>
      </c:valAx>
      <c:serAx>
        <c:axId val="165514480"/>
        <c:scaling>
          <c:orientation val="minMax"/>
        </c:scaling>
        <c:delete val="1"/>
        <c:axPos val="b"/>
        <c:majorTickMark val="none"/>
        <c:minorTickMark val="none"/>
        <c:tickLblPos val="nextTo"/>
        <c:crossAx val="131908336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094741916658909"/>
          <c:y val="5.1208700238335257E-2"/>
          <c:w val="0.73685504315458306"/>
          <c:h val="0.643882171757277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обученности</c:v>
                </c:pt>
              </c:strCache>
            </c:strRef>
          </c:tx>
          <c:spPr>
            <a:solidFill>
              <a:srgbClr val="CCFFFF"/>
            </a:solidFill>
            <a:ln>
              <a:solidFill>
                <a:srgbClr val="00B0F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F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07-4654-AE2C-F95B6D13AC0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07-4654-AE2C-F95B6D13AC09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90.14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07-4654-AE2C-F95B6D13AC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 знаний</c:v>
                </c:pt>
              </c:strCache>
            </c:strRef>
          </c:tx>
          <c:spPr>
            <a:solidFill>
              <a:srgbClr val="FF3399"/>
            </a:solidFill>
            <a:ln>
              <a:solidFill>
                <a:srgbClr val="FF6699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FF6699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итоги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62.86</c:v>
                </c:pt>
                <c:pt idx="1">
                  <c:v>55.64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07-4654-AE2C-F95B6D13A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115264"/>
        <c:axId val="23116800"/>
        <c:axId val="0"/>
      </c:bar3DChart>
      <c:catAx>
        <c:axId val="2311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16800"/>
        <c:crosses val="autoZero"/>
        <c:auto val="1"/>
        <c:lblAlgn val="ctr"/>
        <c:lblOffset val="100"/>
        <c:noMultiLvlLbl val="0"/>
      </c:catAx>
      <c:valAx>
        <c:axId val="2311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115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185207688455001"/>
          <c:y val="5.9728638571341384E-2"/>
          <c:w val="0.75709572799750391"/>
          <c:h val="0.7293710379225852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 prstMaterial="plastic">
              <a:bevelT w="0" h="0"/>
              <a:contourClr>
                <a:srgbClr val="00B05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prstMaterial="plastic">
                <a:bevelT w="0" h="0"/>
                <a:contourClr>
                  <a:srgbClr val="00B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747-417F-A797-20ECF9860908}"/>
              </c:ext>
            </c:extLst>
          </c:dPt>
          <c:cat>
            <c:strRef>
              <c:f>Лист1!$A$2:$A$3</c:f>
              <c:strCache>
                <c:ptCount val="2"/>
                <c:pt idx="0">
                  <c:v>итоги  II четверти</c:v>
                </c:pt>
                <c:pt idx="1">
                  <c:v>итоги административной проверочной работы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3.66</c:v>
                </c:pt>
                <c:pt idx="1">
                  <c:v>3.45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2-4747-417F-A797-20ECF9860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35904"/>
        <c:axId val="23445888"/>
        <c:axId val="20093120"/>
      </c:bar3DChart>
      <c:catAx>
        <c:axId val="2343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445888"/>
        <c:crosses val="autoZero"/>
        <c:auto val="1"/>
        <c:lblAlgn val="ctr"/>
        <c:lblOffset val="100"/>
        <c:noMultiLvlLbl val="0"/>
      </c:catAx>
      <c:valAx>
        <c:axId val="2344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435904"/>
        <c:crosses val="autoZero"/>
        <c:crossBetween val="between"/>
      </c:valAx>
      <c:serAx>
        <c:axId val="20093120"/>
        <c:scaling>
          <c:orientation val="minMax"/>
        </c:scaling>
        <c:delete val="1"/>
        <c:axPos val="b"/>
        <c:majorTickMark val="none"/>
        <c:minorTickMark val="none"/>
        <c:tickLblPos val="nextTo"/>
        <c:crossAx val="2344588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0.1336</cdr:x>
      <cdr:y>0.01557</cdr:y>
    </cdr:from>
    <cdr:to>
      <cdr:x>0.98556</cdr:x>
      <cdr:y>0.16049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20344" y="89277"/>
          <a:ext cx="7782246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ctr"/>
          <a:r>
            <a: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физика 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7-е классы</a:t>
          </a:r>
          <a:endParaRPr lang="ru-RU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fontAlgn="ctr"/>
          <a:r>
            <a: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Учитель: </a:t>
          </a:r>
          <a:r>
            <a: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Мансуров С.И.</a:t>
          </a:r>
          <a:endParaRPr lang="ru-RU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0.1336</cdr:x>
      <cdr:y>0.01557</cdr:y>
    </cdr:from>
    <cdr:to>
      <cdr:x>0.98556</cdr:x>
      <cdr:y>0.16049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20344" y="89277"/>
          <a:ext cx="7782246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ctr"/>
          <a:r>
            <a: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биология 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7-е классы</a:t>
          </a:r>
          <a:endParaRPr lang="ru-RU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fontAlgn="ctr"/>
          <a:r>
            <a: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Учитель: </a:t>
          </a:r>
          <a:r>
            <a:rPr lang="ru-RU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Шиварева</a:t>
          </a:r>
          <a:r>
            <a: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С.Ю.</a:t>
          </a:r>
          <a:endParaRPr lang="ru-RU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0.1336</cdr:x>
      <cdr:y>0.01557</cdr:y>
    </cdr:from>
    <cdr:to>
      <cdr:x>0.98556</cdr:x>
      <cdr:y>0.16049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20344" y="89277"/>
          <a:ext cx="7782246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ctr"/>
          <a:r>
            <a: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химия </a:t>
          </a:r>
          <a:r>
            <a: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-е 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классы</a:t>
          </a:r>
          <a:endParaRPr lang="ru-RU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fontAlgn="ctr"/>
          <a:r>
            <a: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Учитель: </a:t>
          </a:r>
          <a:r>
            <a:rPr lang="ru-RU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Шиварева</a:t>
          </a:r>
          <a:r>
            <a: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С.Ю.</a:t>
          </a:r>
          <a:endParaRPr lang="ru-RU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E406B-EC07-4476-927D-4D5FEFDFBA16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AB31E-CD6C-47A3-B1BA-B24B92318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6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AB31E-CD6C-47A3-B1BA-B24B92318F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20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AB31E-CD6C-47A3-B1BA-B24B92318F9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8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AB31E-CD6C-47A3-B1BA-B24B92318F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94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AB31E-CD6C-47A3-B1BA-B24B92318F9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1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AB31E-CD6C-47A3-B1BA-B24B92318F9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2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AB31E-CD6C-47A3-B1BA-B24B92318F9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867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AB31E-CD6C-47A3-B1BA-B24B92318F9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717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AB31E-CD6C-47A3-B1BA-B24B92318F9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9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3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7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3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7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72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4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7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7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6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2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AADCE-4A4D-4521-8EBF-0BCBA7B2FB98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298A-F506-4189-A97D-646591B9F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83" y="4755782"/>
            <a:ext cx="5185642" cy="2127156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 rotWithShape="1">
          <a:blip r:embed="rId4"/>
          <a:srcRect l="35275" t="15109" r="46446" b="63797"/>
          <a:stretch/>
        </p:blipFill>
        <p:spPr bwMode="auto">
          <a:xfrm>
            <a:off x="4691414" y="1018663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2763" y="2525735"/>
            <a:ext cx="114395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3200" b="1" dirty="0"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3200" b="1" dirty="0" smtClean="0"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</a:p>
          <a:p>
            <a:pPr algn="ctr" fontAlgn="ctr"/>
            <a:r>
              <a:rPr lang="ru-RU" sz="3200" b="1" dirty="0" smtClean="0"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№31 со спортивным уклоном,</a:t>
            </a:r>
          </a:p>
          <a:p>
            <a:pPr algn="ctr" fontAlgn="ctr"/>
            <a:r>
              <a:rPr lang="ru-RU" sz="3200" b="1" dirty="0" smtClean="0"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</a:t>
            </a:r>
            <a:r>
              <a:rPr lang="ru-RU" sz="3200" b="1" dirty="0"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проверочных работах </a:t>
            </a:r>
            <a:r>
              <a:rPr lang="ru-RU" sz="3200" b="1" dirty="0"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отдельным предметам естественно-научного </a:t>
            </a:r>
            <a:r>
              <a:rPr lang="ru-RU" sz="3200" b="1" dirty="0" smtClean="0"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цикла</a:t>
            </a:r>
          </a:p>
          <a:p>
            <a:pPr algn="ctr" fontAlgn="ctr"/>
            <a:r>
              <a:rPr lang="ru-RU" sz="3200" b="1" dirty="0" smtClean="0">
                <a:ln w="0"/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3200" b="1" dirty="0">
                <a:ln w="0"/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b="1" dirty="0">
                <a:ln w="0"/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</a:t>
            </a:r>
            <a:r>
              <a:rPr lang="ru-RU" sz="3200" b="1" dirty="0" smtClean="0">
                <a:ln w="0"/>
                <a:solidFill>
                  <a:srgbClr val="D00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32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D000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3483" y="-152508"/>
            <a:ext cx="104380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</a:p>
          <a:p>
            <a:pPr algn="ctr"/>
            <a:r>
              <a:rPr lang="ru-RU" sz="4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</a:t>
            </a:r>
            <a:r>
              <a:rPr lang="ru-RU" sz="4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проверочных работ </a:t>
            </a:r>
          </a:p>
          <a:p>
            <a:pPr algn="ctr"/>
            <a:r>
              <a:rPr lang="ru-RU" sz="4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4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40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93785"/>
              </p:ext>
            </p:extLst>
          </p:nvPr>
        </p:nvGraphicFramePr>
        <p:xfrm>
          <a:off x="191190" y="2795955"/>
          <a:ext cx="11812387" cy="377519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085534">
                  <a:extLst>
                    <a:ext uri="{9D8B030D-6E8A-4147-A177-3AD203B41FA5}">
                      <a16:colId xmlns:a16="http://schemas.microsoft.com/office/drawing/2014/main" val="2977324476"/>
                    </a:ext>
                  </a:extLst>
                </a:gridCol>
                <a:gridCol w="970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857">
                  <a:extLst>
                    <a:ext uri="{9D8B030D-6E8A-4147-A177-3AD203B41FA5}">
                      <a16:colId xmlns:a16="http://schemas.microsoft.com/office/drawing/2014/main" val="2558864532"/>
                    </a:ext>
                  </a:extLst>
                </a:gridCol>
                <a:gridCol w="125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334">
                  <a:extLst>
                    <a:ext uri="{9D8B030D-6E8A-4147-A177-3AD203B41FA5}">
                      <a16:colId xmlns:a16="http://schemas.microsoft.com/office/drawing/2014/main" val="1367090767"/>
                    </a:ext>
                  </a:extLst>
                </a:gridCol>
                <a:gridCol w="739833">
                  <a:extLst>
                    <a:ext uri="{9D8B030D-6E8A-4147-A177-3AD203B41FA5}">
                      <a16:colId xmlns:a16="http://schemas.microsoft.com/office/drawing/2014/main" val="310302007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385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2425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итогов промежуточной аттестации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четверть</a:t>
                      </a:r>
                      <a:r>
                        <a:rPr lang="en-US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u="none" strike="noStrike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учебного года обучающихся 4-го класса, участвовавших в проведении административной проверочной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(комплексной)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4-го класса,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проверочных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полугодии 2018-2019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учебного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39">
                <a:tc vMerge="1">
                  <a:txBody>
                    <a:bodyPr/>
                    <a:lstStyle/>
                    <a:p>
                      <a:pPr algn="ct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следующие отметки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69,05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95,24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3,28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76,92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5980868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чтение</a:t>
                      </a: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(техника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чтения)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1964337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374627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-го класса,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(комплексной)</a:t>
            </a:r>
          </a:p>
          <a:p>
            <a:pPr algn="ctr" font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Слащева Е.А.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8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32041227"/>
              </p:ext>
            </p:extLst>
          </p:nvPr>
        </p:nvGraphicFramePr>
        <p:xfrm>
          <a:off x="2162174" y="2753812"/>
          <a:ext cx="8386677" cy="371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обучающихся 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4-го класса,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работе (комплексной)</a:t>
            </a: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Слащева Е.А.</a:t>
            </a:r>
          </a:p>
        </p:txBody>
      </p:sp>
    </p:spTree>
    <p:extLst>
      <p:ext uri="{BB962C8B-B14F-4D97-AF65-F5344CB8AC3E}">
        <p14:creationId xmlns:p14="http://schemas.microsoft.com/office/powerpoint/2010/main" val="204550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обучающихся  </a:t>
            </a:r>
            <a:r>
              <a:rPr lang="ru-RU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4-го класса, </a:t>
            </a:r>
            <a:r>
              <a:rPr lang="ru-R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работе (комплексной)</a:t>
            </a:r>
          </a:p>
          <a:p>
            <a:pPr algn="ctr" fontAlgn="ctr"/>
            <a:r>
              <a:rPr lang="ru-R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Слащева Е.А.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96367597"/>
              </p:ext>
            </p:extLst>
          </p:nvPr>
        </p:nvGraphicFramePr>
        <p:xfrm>
          <a:off x="1388293" y="1730488"/>
          <a:ext cx="9134475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667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 rotWithShape="1">
          <a:blip r:embed="rId3"/>
          <a:srcRect l="35275" t="15109" r="46446" b="63797"/>
          <a:stretch/>
        </p:blipFill>
        <p:spPr bwMode="auto">
          <a:xfrm>
            <a:off x="9458324" y="155093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46226" y="1850817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7-х классов,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работе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Мансуров С.И.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686" y="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89045"/>
              </p:ext>
            </p:extLst>
          </p:nvPr>
        </p:nvGraphicFramePr>
        <p:xfrm>
          <a:off x="266870" y="3051146"/>
          <a:ext cx="11434393" cy="352938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81613">
                  <a:extLst>
                    <a:ext uri="{9D8B030D-6E8A-4147-A177-3AD203B41FA5}">
                      <a16:colId xmlns:a16="http://schemas.microsoft.com/office/drawing/2014/main" val="2977324476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478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478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1856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итогов промежуточной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физике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r>
                        <a:rPr lang="en-US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года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7-х классов,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административной проверочной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7-х классов, 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проверочных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физике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полугодии 2018-2019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учебного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39">
                <a:tc vMerge="1">
                  <a:txBody>
                    <a:bodyPr/>
                    <a:lstStyle/>
                    <a:p>
                      <a:pPr algn="ct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5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5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5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5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</a:t>
                      </a:r>
                    </a:p>
                    <a:p>
                      <a:pPr algn="ctr" fontAlgn="t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следующие отметки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5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Б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89,47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980868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В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4841865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3,66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62,86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3,45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196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03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/>
          <a:srcRect l="35275" t="15109" r="46446" b="63797"/>
          <a:stretch/>
        </p:blipFill>
        <p:spPr bwMode="auto">
          <a:xfrm>
            <a:off x="9458324" y="318747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27679" y="-14595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81294" y="1784625"/>
            <a:ext cx="7782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7-е классы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Мансуров С.И.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5240330"/>
              </p:ext>
            </p:extLst>
          </p:nvPr>
        </p:nvGraphicFramePr>
        <p:xfrm>
          <a:off x="1628774" y="2615012"/>
          <a:ext cx="9203594" cy="397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9360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/>
          <a:srcRect l="35275" t="15109" r="46446" b="63797"/>
          <a:stretch/>
        </p:blipFill>
        <p:spPr bwMode="auto">
          <a:xfrm>
            <a:off x="9477374" y="231293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27679" y="-14595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63188273"/>
              </p:ext>
            </p:extLst>
          </p:nvPr>
        </p:nvGraphicFramePr>
        <p:xfrm>
          <a:off x="1284210" y="1546821"/>
          <a:ext cx="9134475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86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 rotWithShape="1">
          <a:blip r:embed="rId3"/>
          <a:srcRect l="35275" t="15109" r="46446" b="63797"/>
          <a:stretch/>
        </p:blipFill>
        <p:spPr bwMode="auto">
          <a:xfrm>
            <a:off x="9458324" y="155093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46226" y="1850817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7-х классов,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работе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Шиварева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С.Ю.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686" y="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58049"/>
              </p:ext>
            </p:extLst>
          </p:nvPr>
        </p:nvGraphicFramePr>
        <p:xfrm>
          <a:off x="266870" y="3051146"/>
          <a:ext cx="11434393" cy="376135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81613">
                  <a:extLst>
                    <a:ext uri="{9D8B030D-6E8A-4147-A177-3AD203B41FA5}">
                      <a16:colId xmlns:a16="http://schemas.microsoft.com/office/drawing/2014/main" val="2977324476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478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478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1856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итогов промежуточной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биологии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r>
                        <a:rPr lang="en-US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года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7-х классов,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административной проверочной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7-х классов, 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проверочных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биологии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полугодии 2018-2019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учебного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39">
                <a:tc vMerge="1">
                  <a:txBody>
                    <a:bodyPr/>
                    <a:lstStyle/>
                    <a:p>
                      <a:pPr algn="ct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следующие отметки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Б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980868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В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841865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196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30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/>
          <a:srcRect l="35275" t="15109" r="46446" b="63797"/>
          <a:stretch/>
        </p:blipFill>
        <p:spPr bwMode="auto">
          <a:xfrm>
            <a:off x="9458324" y="318747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27679" y="-14595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81294" y="1784625"/>
            <a:ext cx="7782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7-е классы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Шиварева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С.Ю.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812649990"/>
              </p:ext>
            </p:extLst>
          </p:nvPr>
        </p:nvGraphicFramePr>
        <p:xfrm>
          <a:off x="1628774" y="2615012"/>
          <a:ext cx="9203594" cy="397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3538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/>
          <a:srcRect l="35275" t="15109" r="46446" b="63797"/>
          <a:stretch/>
        </p:blipFill>
        <p:spPr bwMode="auto">
          <a:xfrm>
            <a:off x="9477374" y="231293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27679" y="-14595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78925386"/>
              </p:ext>
            </p:extLst>
          </p:nvPr>
        </p:nvGraphicFramePr>
        <p:xfrm>
          <a:off x="1284210" y="1546821"/>
          <a:ext cx="9134475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5331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 rotWithShape="1">
          <a:blip r:embed="rId3"/>
          <a:srcRect l="35275" t="15109" r="46446" b="63797"/>
          <a:stretch/>
        </p:blipFill>
        <p:spPr bwMode="auto">
          <a:xfrm>
            <a:off x="9458324" y="155093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46226" y="1850817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-х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работе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Шиварева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С.Ю.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686" y="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52053"/>
              </p:ext>
            </p:extLst>
          </p:nvPr>
        </p:nvGraphicFramePr>
        <p:xfrm>
          <a:off x="266870" y="3051146"/>
          <a:ext cx="11434393" cy="376135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81613">
                  <a:extLst>
                    <a:ext uri="{9D8B030D-6E8A-4147-A177-3AD203B41FA5}">
                      <a16:colId xmlns:a16="http://schemas.microsoft.com/office/drawing/2014/main" val="2977324476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478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478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1856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итогов промежуточной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химии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r>
                        <a:rPr lang="en-US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года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классов,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административной проверочной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классов, 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проверочных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химии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полугодии 2018-2019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учебного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39">
                <a:tc vMerge="1">
                  <a:txBody>
                    <a:bodyPr/>
                    <a:lstStyle/>
                    <a:p>
                      <a:pPr algn="ct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следующие отметки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980868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841865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196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3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7589" y="1753568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1-ых классов,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(комплексной)</a:t>
            </a:r>
          </a:p>
          <a:p>
            <a:pPr algn="ctr" font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Потапова А.В.,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Дараева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001462"/>
              </p:ext>
            </p:extLst>
          </p:nvPr>
        </p:nvGraphicFramePr>
        <p:xfrm>
          <a:off x="419511" y="3493388"/>
          <a:ext cx="11373275" cy="241134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76862">
                  <a:extLst>
                    <a:ext uri="{9D8B030D-6E8A-4147-A177-3AD203B41FA5}">
                      <a16:colId xmlns:a16="http://schemas.microsoft.com/office/drawing/2014/main" val="3076233936"/>
                    </a:ext>
                  </a:extLst>
                </a:gridCol>
                <a:gridCol w="781121">
                  <a:extLst>
                    <a:ext uri="{9D8B030D-6E8A-4147-A177-3AD203B41FA5}">
                      <a16:colId xmlns:a16="http://schemas.microsoft.com/office/drawing/2014/main" val="1770130109"/>
                    </a:ext>
                  </a:extLst>
                </a:gridCol>
                <a:gridCol w="812680">
                  <a:extLst>
                    <a:ext uri="{9D8B030D-6E8A-4147-A177-3AD203B41FA5}">
                      <a16:colId xmlns:a16="http://schemas.microsoft.com/office/drawing/2014/main" val="3380522741"/>
                    </a:ext>
                  </a:extLst>
                </a:gridCol>
                <a:gridCol w="1167736">
                  <a:extLst>
                    <a:ext uri="{9D8B030D-6E8A-4147-A177-3AD203B41FA5}">
                      <a16:colId xmlns:a16="http://schemas.microsoft.com/office/drawing/2014/main" val="3527986364"/>
                    </a:ext>
                  </a:extLst>
                </a:gridCol>
                <a:gridCol w="1112506">
                  <a:extLst>
                    <a:ext uri="{9D8B030D-6E8A-4147-A177-3AD203B41FA5}">
                      <a16:colId xmlns:a16="http://schemas.microsoft.com/office/drawing/2014/main" val="3283552792"/>
                    </a:ext>
                  </a:extLst>
                </a:gridCol>
                <a:gridCol w="1112505">
                  <a:extLst>
                    <a:ext uri="{9D8B030D-6E8A-4147-A177-3AD203B41FA5}">
                      <a16:colId xmlns:a16="http://schemas.microsoft.com/office/drawing/2014/main" val="1406380696"/>
                    </a:ext>
                  </a:extLst>
                </a:gridCol>
                <a:gridCol w="1436000">
                  <a:extLst>
                    <a:ext uri="{9D8B030D-6E8A-4147-A177-3AD203B41FA5}">
                      <a16:colId xmlns:a16="http://schemas.microsoft.com/office/drawing/2014/main" val="3143046681"/>
                    </a:ext>
                  </a:extLst>
                </a:gridCol>
                <a:gridCol w="2067207">
                  <a:extLst>
                    <a:ext uri="{9D8B030D-6E8A-4147-A177-3AD203B41FA5}">
                      <a16:colId xmlns:a16="http://schemas.microsoft.com/office/drawing/2014/main" val="3157672267"/>
                    </a:ext>
                  </a:extLst>
                </a:gridCol>
                <a:gridCol w="2106658">
                  <a:extLst>
                    <a:ext uri="{9D8B030D-6E8A-4147-A177-3AD203B41FA5}">
                      <a16:colId xmlns:a16="http://schemas.microsoft.com/office/drawing/2014/main" val="701360540"/>
                    </a:ext>
                  </a:extLst>
                </a:gridCol>
              </a:tblGrid>
              <a:tr h="297815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обучающихся 1-ых классов, участвовавших в проведении АПР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2018-2019 учебного года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856845"/>
                  </a:ext>
                </a:extLst>
              </a:tr>
              <a:tr h="2978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списку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писали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следующие результаты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риска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 6 баллов и ниже)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детей, достигших уровня базовой подготовки 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7 до 12 балов)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детей, достигших как базового, так и более высокого уровня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356110"/>
                  </a:ext>
                </a:extLst>
              </a:tr>
              <a:tr h="114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665535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481004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926562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43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129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/>
          <a:srcRect l="35275" t="15109" r="46446" b="63797"/>
          <a:stretch/>
        </p:blipFill>
        <p:spPr bwMode="auto">
          <a:xfrm>
            <a:off x="9458324" y="318747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27679" y="-14595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81294" y="1784625"/>
            <a:ext cx="7782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классы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Шиварева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С.Ю.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219092862"/>
              </p:ext>
            </p:extLst>
          </p:nvPr>
        </p:nvGraphicFramePr>
        <p:xfrm>
          <a:off x="1628774" y="2615012"/>
          <a:ext cx="9203594" cy="397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144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/>
          <a:srcRect l="35275" t="15109" r="46446" b="63797"/>
          <a:stretch/>
        </p:blipFill>
        <p:spPr bwMode="auto">
          <a:xfrm>
            <a:off x="9477374" y="231293"/>
            <a:ext cx="2562225" cy="183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27679" y="-145950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4970229"/>
              </p:ext>
            </p:extLst>
          </p:nvPr>
        </p:nvGraphicFramePr>
        <p:xfrm>
          <a:off x="1284210" y="1546821"/>
          <a:ext cx="9134475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25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обучающихся 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1-ых классов,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работе (комплексной)</a:t>
            </a: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Потапова А.В.,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Дараева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13254793"/>
              </p:ext>
            </p:extLst>
          </p:nvPr>
        </p:nvGraphicFramePr>
        <p:xfrm>
          <a:off x="1687483" y="2795955"/>
          <a:ext cx="9694891" cy="392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32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72268"/>
              </p:ext>
            </p:extLst>
          </p:nvPr>
        </p:nvGraphicFramePr>
        <p:xfrm>
          <a:off x="191190" y="2795955"/>
          <a:ext cx="11812387" cy="377519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085534">
                  <a:extLst>
                    <a:ext uri="{9D8B030D-6E8A-4147-A177-3AD203B41FA5}">
                      <a16:colId xmlns:a16="http://schemas.microsoft.com/office/drawing/2014/main" val="2977324476"/>
                    </a:ext>
                  </a:extLst>
                </a:gridCol>
                <a:gridCol w="970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857">
                  <a:extLst>
                    <a:ext uri="{9D8B030D-6E8A-4147-A177-3AD203B41FA5}">
                      <a16:colId xmlns:a16="http://schemas.microsoft.com/office/drawing/2014/main" val="2558864532"/>
                    </a:ext>
                  </a:extLst>
                </a:gridCol>
                <a:gridCol w="125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334">
                  <a:extLst>
                    <a:ext uri="{9D8B030D-6E8A-4147-A177-3AD203B41FA5}">
                      <a16:colId xmlns:a16="http://schemas.microsoft.com/office/drawing/2014/main" val="1367090767"/>
                    </a:ext>
                  </a:extLst>
                </a:gridCol>
                <a:gridCol w="739833">
                  <a:extLst>
                    <a:ext uri="{9D8B030D-6E8A-4147-A177-3AD203B41FA5}">
                      <a16:colId xmlns:a16="http://schemas.microsoft.com/office/drawing/2014/main" val="310302007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385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2425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итогов промежуточной аттестации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четверть</a:t>
                      </a:r>
                      <a:r>
                        <a:rPr lang="en-US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u="none" strike="noStrike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учебного года обучающихся 2-го класса, участвовавших в проведении административной проверочной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(комплексной)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2-го класса,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проверочных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полугодии 2018-2019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учебного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39">
                <a:tc vMerge="1">
                  <a:txBody>
                    <a:bodyPr/>
                    <a:lstStyle/>
                    <a:p>
                      <a:pPr algn="ct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следующие отметки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61,54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2,82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61,54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84,62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71,79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5980868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чтение</a:t>
                      </a: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(техника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чтения)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97,44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74,36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1964337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374627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-го класса,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(комплексной)</a:t>
            </a:r>
          </a:p>
          <a:p>
            <a:pPr algn="ctr" font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 Ю.Ф.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1894195"/>
              </p:ext>
            </p:extLst>
          </p:nvPr>
        </p:nvGraphicFramePr>
        <p:xfrm>
          <a:off x="2162174" y="2753812"/>
          <a:ext cx="8386677" cy="371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обучающихся 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2-го класса,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работе (комплексной)</a:t>
            </a: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 Ю.Ф.</a:t>
            </a:r>
          </a:p>
        </p:txBody>
      </p:sp>
    </p:spTree>
    <p:extLst>
      <p:ext uri="{BB962C8B-B14F-4D97-AF65-F5344CB8AC3E}">
        <p14:creationId xmlns:p14="http://schemas.microsoft.com/office/powerpoint/2010/main" val="157406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обучающихся 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2-го класса,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работе (комплексной)</a:t>
            </a:r>
          </a:p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 Ю.Ф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72820484"/>
              </p:ext>
            </p:extLst>
          </p:nvPr>
        </p:nvGraphicFramePr>
        <p:xfrm>
          <a:off x="1388293" y="1730488"/>
          <a:ext cx="9134475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16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91190" y="2795955"/>
          <a:ext cx="11812387" cy="375810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085534">
                  <a:extLst>
                    <a:ext uri="{9D8B030D-6E8A-4147-A177-3AD203B41FA5}">
                      <a16:colId xmlns:a16="http://schemas.microsoft.com/office/drawing/2014/main" val="2977324476"/>
                    </a:ext>
                  </a:extLst>
                </a:gridCol>
                <a:gridCol w="970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857">
                  <a:extLst>
                    <a:ext uri="{9D8B030D-6E8A-4147-A177-3AD203B41FA5}">
                      <a16:colId xmlns:a16="http://schemas.microsoft.com/office/drawing/2014/main" val="2558864532"/>
                    </a:ext>
                  </a:extLst>
                </a:gridCol>
                <a:gridCol w="125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334">
                  <a:extLst>
                    <a:ext uri="{9D8B030D-6E8A-4147-A177-3AD203B41FA5}">
                      <a16:colId xmlns:a16="http://schemas.microsoft.com/office/drawing/2014/main" val="1367090767"/>
                    </a:ext>
                  </a:extLst>
                </a:gridCol>
                <a:gridCol w="739833">
                  <a:extLst>
                    <a:ext uri="{9D8B030D-6E8A-4147-A177-3AD203B41FA5}">
                      <a16:colId xmlns:a16="http://schemas.microsoft.com/office/drawing/2014/main" val="310302007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385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2425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итогов промежуточной аттестации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четверть</a:t>
                      </a:r>
                      <a:r>
                        <a:rPr lang="en-US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u="none" strike="noStrike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учебного года обучающихся 3-го класса, участвовавших в проведении административной проверочной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(комплексной)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3-го класса,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участвовавших в проведении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проверочных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полугодии 2018-2019</a:t>
                      </a:r>
                      <a:r>
                        <a:rPr lang="ru-RU" sz="16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учебного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39">
                <a:tc vMerge="1">
                  <a:txBody>
                    <a:bodyPr/>
                    <a:lstStyle/>
                    <a:p>
                      <a:pPr algn="ct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следующие отметки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5980868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чтение</a:t>
                      </a: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(техника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чтения)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1964337"/>
                  </a:ext>
                </a:extLst>
              </a:tr>
              <a:tr h="166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374627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3-го класса,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(комплексной)</a:t>
            </a:r>
          </a:p>
          <a:p>
            <a:pPr algn="ctr" font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Романенко Г.Б.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9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/>
          </p:nvPr>
        </p:nvGraphicFramePr>
        <p:xfrm>
          <a:off x="2162174" y="2753812"/>
          <a:ext cx="8386677" cy="371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3-го класса,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(комплексной)</a:t>
            </a:r>
          </a:p>
          <a:p>
            <a:pPr algn="ctr" font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Романенко Г.Б.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36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7590" y="1595626"/>
            <a:ext cx="9177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3-го класса,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проверочной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(комплексной)</a:t>
            </a:r>
          </a:p>
          <a:p>
            <a:pPr algn="ctr" font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Романенко Г.Б.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315" y="-166254"/>
            <a:ext cx="104380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учебных </a:t>
            </a:r>
            <a:r>
              <a:rPr lang="ru-RU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4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дминистративных проверочных работ </a:t>
            </a:r>
          </a:p>
          <a:p>
            <a:pPr algn="ctr"/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2018-2019 учебного года</a:t>
            </a:r>
            <a:endParaRPr lang="ru-RU" sz="2800" b="1" dirty="0">
              <a:ln w="9525">
                <a:solidFill>
                  <a:srgbClr val="FF0066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/>
          </p:nvPr>
        </p:nvGraphicFramePr>
        <p:xfrm>
          <a:off x="1388293" y="1730488"/>
          <a:ext cx="9134475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170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5111</TotalTime>
  <Words>1441</Words>
  <Application>Microsoft Office PowerPoint</Application>
  <PresentationFormat>Широкоэкранный</PresentationFormat>
  <Paragraphs>556</Paragraphs>
  <Slides>21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Панасюк Ольга</dc:creator>
  <cp:lastModifiedBy>Пользователь Windows</cp:lastModifiedBy>
  <cp:revision>59</cp:revision>
  <dcterms:created xsi:type="dcterms:W3CDTF">2018-11-20T19:45:00Z</dcterms:created>
  <dcterms:modified xsi:type="dcterms:W3CDTF">2019-01-14T09:33:29Z</dcterms:modified>
</cp:coreProperties>
</file>