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338" r:id="rId3"/>
    <p:sldId id="339" r:id="rId4"/>
    <p:sldId id="267" r:id="rId5"/>
    <p:sldId id="268" r:id="rId6"/>
    <p:sldId id="266" r:id="rId7"/>
    <p:sldId id="263" r:id="rId8"/>
    <p:sldId id="276" r:id="rId9"/>
    <p:sldId id="277" r:id="rId10"/>
    <p:sldId id="278" r:id="rId11"/>
    <p:sldId id="270" r:id="rId12"/>
    <p:sldId id="279" r:id="rId13"/>
    <p:sldId id="280" r:id="rId14"/>
    <p:sldId id="328" r:id="rId15"/>
    <p:sldId id="329" r:id="rId16"/>
    <p:sldId id="282" r:id="rId17"/>
    <p:sldId id="283" r:id="rId18"/>
    <p:sldId id="334" r:id="rId19"/>
    <p:sldId id="335" r:id="rId20"/>
    <p:sldId id="271" r:id="rId21"/>
    <p:sldId id="326" r:id="rId22"/>
    <p:sldId id="327" r:id="rId23"/>
    <p:sldId id="336" r:id="rId24"/>
    <p:sldId id="337" r:id="rId25"/>
    <p:sldId id="285" r:id="rId26"/>
    <p:sldId id="286" r:id="rId27"/>
    <p:sldId id="288" r:id="rId28"/>
    <p:sldId id="290" r:id="rId29"/>
    <p:sldId id="291" r:id="rId30"/>
    <p:sldId id="293" r:id="rId31"/>
    <p:sldId id="294" r:id="rId32"/>
    <p:sldId id="330" r:id="rId33"/>
    <p:sldId id="331" r:id="rId34"/>
    <p:sldId id="296" r:id="rId35"/>
    <p:sldId id="297" r:id="rId36"/>
    <p:sldId id="269" r:id="rId37"/>
    <p:sldId id="299" r:id="rId38"/>
    <p:sldId id="300" r:id="rId39"/>
    <p:sldId id="302" r:id="rId40"/>
    <p:sldId id="303" r:id="rId41"/>
    <p:sldId id="308" r:id="rId42"/>
    <p:sldId id="309" r:id="rId43"/>
    <p:sldId id="311" r:id="rId44"/>
    <p:sldId id="312" r:id="rId45"/>
    <p:sldId id="317" r:id="rId46"/>
    <p:sldId id="318" r:id="rId47"/>
    <p:sldId id="332" r:id="rId48"/>
    <p:sldId id="333" r:id="rId49"/>
    <p:sldId id="320" r:id="rId50"/>
    <p:sldId id="321" r:id="rId51"/>
    <p:sldId id="314" r:id="rId52"/>
    <p:sldId id="315" r:id="rId53"/>
    <p:sldId id="323" r:id="rId54"/>
    <p:sldId id="324" r:id="rId55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4213835236029061"/>
          <c:y val="6.2632667879495507E-2"/>
          <c:w val="0.55963267890462964"/>
          <c:h val="0.8415773655065672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  <a:scene3d>
              <a:camera prst="orthographicFront"/>
              <a:lightRig rig="freezing" dir="t"/>
            </a:scene3d>
            <a:sp3d contourW="19050" prstMaterial="flat">
              <a:bevelT w="50800" h="101600" prst="relaxedInset"/>
              <a:bevelB w="114300" prst="artDeco"/>
              <a:contourClr>
                <a:schemeClr val="lt1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freezing" dir="t"/>
              </a:scene3d>
              <a:sp3d contourW="19050" prstMaterial="flat">
                <a:bevelT w="50800" h="101600" prst="relaxedInset"/>
                <a:bevelB w="114300" prst="artDeco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E51-4209-9D4E-90A15622F8E7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freezing" dir="t"/>
              </a:scene3d>
              <a:sp3d contourW="19050" prstMaterial="flat">
                <a:bevelT w="50800" h="101600" prst="relaxedInset"/>
                <a:bevelB w="114300" prst="artDeco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E51-4209-9D4E-90A15622F8E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freezing" dir="t"/>
              </a:scene3d>
              <a:sp3d contourW="19050" prstMaterial="flat">
                <a:bevelT w="50800" h="101600" prst="relaxedInset"/>
                <a:bevelB w="114300" prst="artDeco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E51-4209-9D4E-90A15622F8E7}"/>
              </c:ext>
            </c:extLst>
          </c:dPt>
          <c:dLbls>
            <c:dLbl>
              <c:idx val="0"/>
              <c:layout>
                <c:manualLayout>
                  <c:x val="2.3659306728287671E-3"/>
                  <c:y val="-5.385638579831136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90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51-4209-9D4E-90A15622F8E7}"/>
                </c:ext>
              </c:extLst>
            </c:dLbl>
            <c:dLbl>
              <c:idx val="1"/>
              <c:layout>
                <c:manualLayout>
                  <c:x val="-7.6662847050660721E-3"/>
                  <c:y val="-0.180792034984781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51-4209-9D4E-90A15622F8E7}"/>
                </c:ext>
              </c:extLst>
            </c:dLbl>
            <c:dLbl>
              <c:idx val="2"/>
              <c:layout>
                <c:manualLayout>
                  <c:x val="5.9148266820718311E-3"/>
                  <c:y val="-4.188830006535328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43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51-4209-9D4E-90A15622F8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% успеваемости</c:v>
                </c:pt>
                <c:pt idx="1">
                  <c:v>% качества знаний</c:v>
                </c:pt>
                <c:pt idx="2">
                  <c:v>% обученности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0.9</c:v>
                </c:pt>
                <c:pt idx="1">
                  <c:v>0.28999999999999998</c:v>
                </c:pt>
                <c:pt idx="2">
                  <c:v>0.43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8-6E51-4209-9D4E-90A15622F8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309692960"/>
        <c:axId val="309691000"/>
        <c:axId val="272737840"/>
      </c:bar3DChart>
      <c:catAx>
        <c:axId val="309692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09691000"/>
        <c:crosses val="autoZero"/>
        <c:auto val="1"/>
        <c:lblAlgn val="ctr"/>
        <c:lblOffset val="100"/>
        <c:noMultiLvlLbl val="0"/>
      </c:catAx>
      <c:valAx>
        <c:axId val="309691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09692960"/>
        <c:crosses val="autoZero"/>
        <c:crossBetween val="between"/>
      </c:valAx>
      <c:serAx>
        <c:axId val="272737840"/>
        <c:scaling>
          <c:orientation val="minMax"/>
        </c:scaling>
        <c:delete val="1"/>
        <c:axPos val="b"/>
        <c:majorTickMark val="out"/>
        <c:minorTickMark val="none"/>
        <c:tickLblPos val="nextTo"/>
        <c:crossAx val="309691000"/>
        <c:crosses val="autoZero"/>
      </c:ser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69495133681137555"/>
          <c:y val="0.16082123056737055"/>
          <c:w val="0.28304513534380932"/>
          <c:h val="0.193339713171161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0817814844949198"/>
          <c:y val="0"/>
          <c:w val="0.67638284960221096"/>
          <c:h val="0.643882171757277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обученности</c:v>
                </c:pt>
              </c:strCache>
            </c:strRef>
          </c:tx>
          <c:spPr>
            <a:solidFill>
              <a:srgbClr val="FF5050"/>
            </a:solidFill>
            <a:ln>
              <a:solidFill>
                <a:srgbClr val="7030A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powder">
              <a:bevelT w="114300" prst="artDeco"/>
              <a:contourClr>
                <a:srgbClr val="7030A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итоги РПР</c:v>
                </c:pt>
                <c:pt idx="1">
                  <c:v>общий итог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</c:v>
                </c:pt>
                <c:pt idx="1">
                  <c:v>52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3284-4988-A4B8-BC832C20EE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качества знаний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FF6699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114300" prst="artDeco"/>
              <a:contourClr>
                <a:srgbClr val="FF6699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итоги РПР</c:v>
                </c:pt>
                <c:pt idx="1">
                  <c:v>общий итог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53</c:v>
                </c:pt>
                <c:pt idx="1">
                  <c:v>53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3284-4988-A4B8-BC832C20E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011008"/>
        <c:axId val="34012544"/>
        <c:axId val="33243136"/>
      </c:bar3DChart>
      <c:catAx>
        <c:axId val="3401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012544"/>
        <c:crosses val="autoZero"/>
        <c:auto val="1"/>
        <c:lblAlgn val="ctr"/>
        <c:lblOffset val="100"/>
        <c:noMultiLvlLbl val="0"/>
      </c:catAx>
      <c:valAx>
        <c:axId val="340125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4011008"/>
        <c:crosses val="autoZero"/>
        <c:crossBetween val="between"/>
      </c:valAx>
      <c:serAx>
        <c:axId val="33243136"/>
        <c:scaling>
          <c:orientation val="minMax"/>
        </c:scaling>
        <c:delete val="1"/>
        <c:axPos val="b"/>
        <c:majorTickMark val="none"/>
        <c:minorTickMark val="none"/>
        <c:tickLblPos val="nextTo"/>
        <c:crossAx val="34012544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8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0817814844949198"/>
          <c:y val="0"/>
          <c:w val="0.67638284960221096"/>
          <c:h val="0.643882171757277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обученности</c:v>
                </c:pt>
              </c:strCache>
            </c:strRef>
          </c:tx>
          <c:spPr>
            <a:solidFill>
              <a:srgbClr val="FF5050"/>
            </a:solidFill>
            <a:ln>
              <a:solidFill>
                <a:srgbClr val="7030A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powder">
              <a:bevelT w="114300" prst="artDeco"/>
              <a:contourClr>
                <a:srgbClr val="7030A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итоги РПР</c:v>
                </c:pt>
                <c:pt idx="1">
                  <c:v>общий итог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</c:v>
                </c:pt>
                <c:pt idx="1">
                  <c:v>44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3284-4988-A4B8-BC832C20EE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качества знаний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FF6699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114300" prst="artDeco"/>
              <a:contourClr>
                <a:srgbClr val="FF6699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итоги РПР</c:v>
                </c:pt>
                <c:pt idx="1">
                  <c:v>общий итог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38</c:v>
                </c:pt>
                <c:pt idx="1">
                  <c:v>38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3284-4988-A4B8-BC832C20E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011008"/>
        <c:axId val="34012544"/>
        <c:axId val="33243136"/>
      </c:bar3DChart>
      <c:catAx>
        <c:axId val="3401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012544"/>
        <c:crosses val="autoZero"/>
        <c:auto val="1"/>
        <c:lblAlgn val="ctr"/>
        <c:lblOffset val="100"/>
        <c:noMultiLvlLbl val="0"/>
      </c:catAx>
      <c:valAx>
        <c:axId val="340125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4011008"/>
        <c:crosses val="autoZero"/>
        <c:crossBetween val="between"/>
      </c:valAx>
      <c:serAx>
        <c:axId val="33243136"/>
        <c:scaling>
          <c:orientation val="minMax"/>
        </c:scaling>
        <c:delete val="1"/>
        <c:axPos val="b"/>
        <c:majorTickMark val="none"/>
        <c:minorTickMark val="none"/>
        <c:tickLblPos val="nextTo"/>
        <c:crossAx val="34012544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8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8906122930795924"/>
          <c:y val="0"/>
          <c:w val="0.67638284960221096"/>
          <c:h val="0.643882171757277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обученности</c:v>
                </c:pt>
              </c:strCache>
            </c:strRef>
          </c:tx>
          <c:spPr>
            <a:solidFill>
              <a:srgbClr val="FF3399"/>
            </a:solidFill>
            <a:ln>
              <a:solidFill>
                <a:srgbClr val="7030A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powder">
              <a:bevelT w="114300" prst="artDeco"/>
              <a:contourClr>
                <a:srgbClr val="7030A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итоги года</c:v>
                </c:pt>
                <c:pt idx="1">
                  <c:v>итоги РПР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84</c:v>
                </c:pt>
                <c:pt idx="1">
                  <c:v>57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3284-4988-A4B8-BC832C20EE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качества знаний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FF6699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114300" prst="artDeco"/>
              <a:contourClr>
                <a:srgbClr val="FF6699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итоги года</c:v>
                </c:pt>
                <c:pt idx="1">
                  <c:v>итоги РПР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97</c:v>
                </c:pt>
                <c:pt idx="1">
                  <c:v>29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3284-4988-A4B8-BC832C20E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5504952"/>
        <c:axId val="515505344"/>
        <c:axId val="483536400"/>
      </c:bar3DChart>
      <c:catAx>
        <c:axId val="515504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5505344"/>
        <c:crosses val="autoZero"/>
        <c:auto val="1"/>
        <c:lblAlgn val="ctr"/>
        <c:lblOffset val="100"/>
        <c:noMultiLvlLbl val="0"/>
      </c:catAx>
      <c:valAx>
        <c:axId val="5155053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15504952"/>
        <c:crosses val="autoZero"/>
        <c:crossBetween val="between"/>
      </c:valAx>
      <c:serAx>
        <c:axId val="483536400"/>
        <c:scaling>
          <c:orientation val="minMax"/>
        </c:scaling>
        <c:delete val="1"/>
        <c:axPos val="b"/>
        <c:majorTickMark val="none"/>
        <c:minorTickMark val="none"/>
        <c:tickLblPos val="nextTo"/>
        <c:crossAx val="515505344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8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solidFill>
            <a:srgbClr val="FFCCFF"/>
          </a:solidFill>
        </a:ln>
        <a:effectLst/>
        <a:sp3d>
          <a:contourClr>
            <a:srgbClr val="FFCCFF"/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310477795417274"/>
          <c:y val="3.3463431775060441E-2"/>
          <c:w val="0.80894219479633167"/>
          <c:h val="0.7127825977565844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60000"/>
                  <a:lumOff val="40000"/>
                </a:schemeClr>
              </a:contourClr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9а класс</c:v>
                </c:pt>
                <c:pt idx="1">
                  <c:v>9б класс</c:v>
                </c:pt>
                <c:pt idx="2">
                  <c:v>9в класс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96.55</c:v>
                </c:pt>
                <c:pt idx="1">
                  <c:v>77.27</c:v>
                </c:pt>
                <c:pt idx="2">
                  <c:v>90.48</c:v>
                </c:pt>
              </c:numCache>
            </c:numRef>
          </c:val>
          <c:shape val="cone"/>
          <c:extLst>
            <c:ext xmlns:c16="http://schemas.microsoft.com/office/drawing/2014/chart" uri="{C3380CC4-5D6E-409C-BE32-E72D297353CC}">
              <c16:uniqueId val="{00000000-2184-4C36-8E06-D518A8831B9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обученность</c:v>
                </c:pt>
              </c:strCache>
            </c:strRef>
          </c:tx>
          <c:spPr>
            <a:solidFill>
              <a:srgbClr val="00FF99"/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9а класс</c:v>
                </c:pt>
                <c:pt idx="1">
                  <c:v>9б класс</c:v>
                </c:pt>
                <c:pt idx="2">
                  <c:v>9в класс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64.28</c:v>
                </c:pt>
                <c:pt idx="1">
                  <c:v>48.73</c:v>
                </c:pt>
                <c:pt idx="2">
                  <c:v>56.19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2184-4C36-8E06-D518A8831B9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качество знаний</c:v>
                </c:pt>
              </c:strCache>
            </c:strRef>
          </c:tx>
          <c:spPr>
            <a:solidFill>
              <a:srgbClr val="00B050"/>
            </a:solidFill>
            <a:ln w="9525" cap="flat" cmpd="sng" algn="ctr">
              <a:solidFill>
                <a:srgbClr val="FF7C80"/>
              </a:solidFill>
              <a:round/>
            </a:ln>
            <a:effectLst/>
            <a:scene3d>
              <a:camera prst="orthographicFront"/>
              <a:lightRig rig="threePt" dir="t"/>
            </a:scene3d>
            <a:sp3d contourW="9525">
              <a:bevelB prst="angle"/>
              <a:contourClr>
                <a:srgbClr val="FF7C80"/>
              </a:contourClr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9а класс</c:v>
                </c:pt>
                <c:pt idx="1">
                  <c:v>9б класс</c:v>
                </c:pt>
                <c:pt idx="2">
                  <c:v>9в класс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72.41</c:v>
                </c:pt>
                <c:pt idx="1">
                  <c:v>50</c:v>
                </c:pt>
                <c:pt idx="2">
                  <c:v>66.67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84-4C36-8E06-D518A8831B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7234440"/>
        <c:axId val="427231304"/>
        <c:axId val="361585056"/>
      </c:bar3DChart>
      <c:catAx>
        <c:axId val="427234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7231304"/>
        <c:crosses val="autoZero"/>
        <c:auto val="1"/>
        <c:lblAlgn val="ctr"/>
        <c:lblOffset val="100"/>
        <c:noMultiLvlLbl val="0"/>
      </c:catAx>
      <c:valAx>
        <c:axId val="427231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27234440"/>
        <c:crosses val="autoZero"/>
        <c:crossBetween val="between"/>
      </c:valAx>
      <c:serAx>
        <c:axId val="361585056"/>
        <c:scaling>
          <c:orientation val="minMax"/>
        </c:scaling>
        <c:delete val="1"/>
        <c:axPos val="b"/>
        <c:majorTickMark val="none"/>
        <c:minorTickMark val="none"/>
        <c:tickLblPos val="nextTo"/>
        <c:crossAx val="427231304"/>
        <c:crosses val="autoZero"/>
      </c:ser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842333767300737"/>
          <c:y val="3.1005391874596014E-2"/>
          <c:w val="0.84921960605132651"/>
          <c:h val="0.643882171757277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обученности</c:v>
                </c:pt>
              </c:strCache>
            </c:strRef>
          </c:tx>
          <c:spPr>
            <a:solidFill>
              <a:srgbClr val="CCFFFF"/>
            </a:solidFill>
            <a:ln>
              <a:solidFill>
                <a:srgbClr val="00B0F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 prstMaterial="plastic">
              <a:bevelT w="0" h="0"/>
              <a:contourClr>
                <a:srgbClr val="00B0F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итоги года</c:v>
                </c:pt>
                <c:pt idx="1">
                  <c:v>итоги РПР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75</c:v>
                </c:pt>
                <c:pt idx="1">
                  <c:v>40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3284-4988-A4B8-BC832C20EE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качества знаний</c:v>
                </c:pt>
              </c:strCache>
            </c:strRef>
          </c:tx>
          <c:spPr>
            <a:solidFill>
              <a:srgbClr val="FFCCCC"/>
            </a:solidFill>
            <a:ln>
              <a:solidFill>
                <a:srgbClr val="FF6699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 prstMaterial="plastic">
              <a:bevelT w="0" h="0"/>
              <a:contourClr>
                <a:srgbClr val="FF6699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итоги года</c:v>
                </c:pt>
                <c:pt idx="1">
                  <c:v>итоги РПР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60</c:v>
                </c:pt>
                <c:pt idx="1">
                  <c:v>36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3284-4988-A4B8-BC832C20E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1709544"/>
        <c:axId val="481708368"/>
        <c:axId val="420612168"/>
      </c:bar3DChart>
      <c:catAx>
        <c:axId val="481709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1708368"/>
        <c:crosses val="autoZero"/>
        <c:auto val="1"/>
        <c:lblAlgn val="ctr"/>
        <c:lblOffset val="100"/>
        <c:noMultiLvlLbl val="0"/>
      </c:catAx>
      <c:valAx>
        <c:axId val="481708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81709544"/>
        <c:crosses val="autoZero"/>
        <c:crossBetween val="between"/>
      </c:valAx>
      <c:serAx>
        <c:axId val="420612168"/>
        <c:scaling>
          <c:orientation val="minMax"/>
        </c:scaling>
        <c:delete val="1"/>
        <c:axPos val="b"/>
        <c:majorTickMark val="none"/>
        <c:minorTickMark val="none"/>
        <c:tickLblPos val="nextTo"/>
        <c:crossAx val="481708368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8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0892032929495256"/>
          <c:y val="3.6572071802633783E-2"/>
          <c:w val="0.84921960605132651"/>
          <c:h val="0.643882171757277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обученности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00B0F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 prstMaterial="plastic">
              <a:bevelT w="0" h="0"/>
              <a:contourClr>
                <a:srgbClr val="00B0F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итоги четверти</c:v>
                </c:pt>
                <c:pt idx="1">
                  <c:v>итоги РПР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85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3284-4988-A4B8-BC832C20EE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качества знаний</c:v>
                </c:pt>
              </c:strCache>
            </c:strRef>
          </c:tx>
          <c:spPr>
            <a:solidFill>
              <a:srgbClr val="FFCCCC"/>
            </a:solidFill>
            <a:ln>
              <a:solidFill>
                <a:srgbClr val="FF6699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 prstMaterial="plastic">
              <a:bevelT w="0" h="0"/>
              <a:contourClr>
                <a:srgbClr val="FF6699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итоги четверти</c:v>
                </c:pt>
                <c:pt idx="1">
                  <c:v>итоги РПР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80</c:v>
                </c:pt>
                <c:pt idx="1">
                  <c:v>51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3284-4988-A4B8-BC832C20E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7804888"/>
        <c:axId val="357803320"/>
        <c:axId val="569948280"/>
      </c:bar3DChart>
      <c:catAx>
        <c:axId val="357804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7803320"/>
        <c:crosses val="autoZero"/>
        <c:auto val="1"/>
        <c:lblAlgn val="ctr"/>
        <c:lblOffset val="100"/>
        <c:noMultiLvlLbl val="0"/>
      </c:catAx>
      <c:valAx>
        <c:axId val="357803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7804888"/>
        <c:crosses val="autoZero"/>
        <c:crossBetween val="between"/>
      </c:valAx>
      <c:serAx>
        <c:axId val="569948280"/>
        <c:scaling>
          <c:orientation val="minMax"/>
        </c:scaling>
        <c:delete val="1"/>
        <c:axPos val="b"/>
        <c:majorTickMark val="none"/>
        <c:minorTickMark val="none"/>
        <c:tickLblPos val="nextTo"/>
        <c:crossAx val="357803320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8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0892032929495256"/>
          <c:y val="3.6572071802633783E-2"/>
          <c:w val="0.84921960605132651"/>
          <c:h val="0.643882171757277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обученности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 prstMaterial="plastic">
              <a:bevelT w="0" h="0"/>
              <a:contourClr>
                <a:srgbClr val="00B0F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Итоги  1 четверти</c:v>
                </c:pt>
                <c:pt idx="1">
                  <c:v>итоги РПР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32.33</c:v>
                </c:pt>
                <c:pt idx="1">
                  <c:v>35.450000000000003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3284-4988-A4B8-BC832C20EE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качества знаний</c:v>
                </c:pt>
              </c:strCache>
            </c:strRef>
          </c:tx>
          <c:spPr>
            <a:solidFill>
              <a:srgbClr val="FFCCCC"/>
            </a:solidFill>
            <a:ln>
              <a:solidFill>
                <a:srgbClr val="FF6699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 prstMaterial="plastic">
              <a:bevelT w="0" h="0"/>
              <a:contourClr>
                <a:srgbClr val="FF6699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Итоги  1 четверти</c:v>
                </c:pt>
                <c:pt idx="1">
                  <c:v>итоги РПР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10.199999999999999</c:v>
                </c:pt>
                <c:pt idx="1">
                  <c:v>15.91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3284-4988-A4B8-BC832C20E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2289728"/>
        <c:axId val="512291296"/>
        <c:axId val="576788640"/>
      </c:bar3DChart>
      <c:catAx>
        <c:axId val="51228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2291296"/>
        <c:crosses val="autoZero"/>
        <c:auto val="1"/>
        <c:lblAlgn val="ctr"/>
        <c:lblOffset val="100"/>
        <c:noMultiLvlLbl val="0"/>
      </c:catAx>
      <c:valAx>
        <c:axId val="512291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12289728"/>
        <c:crosses val="autoZero"/>
        <c:crossBetween val="between"/>
      </c:valAx>
      <c:serAx>
        <c:axId val="576788640"/>
        <c:scaling>
          <c:orientation val="minMax"/>
        </c:scaling>
        <c:delete val="1"/>
        <c:axPos val="b"/>
        <c:majorTickMark val="none"/>
        <c:minorTickMark val="none"/>
        <c:tickLblPos val="nextTo"/>
        <c:crossAx val="512291296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8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0892032929495256"/>
          <c:y val="3.2651067127293903E-2"/>
          <c:w val="0.84921960605132651"/>
          <c:h val="0.643882171757277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обученности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7030A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powder">
              <a:bevelT w="114300" prst="artDeco"/>
              <a:contourClr>
                <a:srgbClr val="7030A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итоги 1 четверти</c:v>
                </c:pt>
                <c:pt idx="1">
                  <c:v>итоги РПР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51.31</c:v>
                </c:pt>
                <c:pt idx="1">
                  <c:v>25.04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3284-4988-A4B8-BC832C20EE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качества знаний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FF6699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14300" prst="artDeco"/>
              <a:contourClr>
                <a:srgbClr val="FF6699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итоги 1 четверти</c:v>
                </c:pt>
                <c:pt idx="1">
                  <c:v>итоги РПР</c:v>
                </c:pt>
              </c:strCache>
            </c:strRef>
          </c:cat>
          <c:val>
            <c:numRef>
              <c:f>Лист1!$C$2:$C$3</c:f>
              <c:numCache>
                <c:formatCode>0.00</c:formatCode>
                <c:ptCount val="2"/>
                <c:pt idx="0">
                  <c:v>41.38</c:v>
                </c:pt>
                <c:pt idx="1">
                  <c:v>4.3499999999999996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3284-4988-A4B8-BC832C20E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8061480"/>
        <c:axId val="518064224"/>
        <c:axId val="356891064"/>
      </c:bar3DChart>
      <c:catAx>
        <c:axId val="518061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8064224"/>
        <c:crosses val="autoZero"/>
        <c:auto val="1"/>
        <c:lblAlgn val="ctr"/>
        <c:lblOffset val="100"/>
        <c:noMultiLvlLbl val="0"/>
      </c:catAx>
      <c:valAx>
        <c:axId val="51806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18061480"/>
        <c:crosses val="autoZero"/>
        <c:crossBetween val="between"/>
      </c:valAx>
      <c:serAx>
        <c:axId val="356891064"/>
        <c:scaling>
          <c:orientation val="minMax"/>
        </c:scaling>
        <c:delete val="1"/>
        <c:axPos val="b"/>
        <c:majorTickMark val="none"/>
        <c:minorTickMark val="none"/>
        <c:tickLblPos val="nextTo"/>
        <c:crossAx val="518064224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8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0817814844949198"/>
          <c:y val="0"/>
          <c:w val="0.67638284960221096"/>
          <c:h val="0.643882171757277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обученности</c:v>
                </c:pt>
              </c:strCache>
            </c:strRef>
          </c:tx>
          <c:spPr>
            <a:solidFill>
              <a:srgbClr val="FF5050"/>
            </a:solidFill>
            <a:ln>
              <a:solidFill>
                <a:srgbClr val="7030A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powder">
              <a:bevelT w="114300" prst="artDeco"/>
              <a:contourClr>
                <a:srgbClr val="7030A0"/>
              </a:contourClr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итоги АПР диктант</c:v>
                </c:pt>
                <c:pt idx="1">
                  <c:v>итоги АПР грамматическое задание</c:v>
                </c:pt>
                <c:pt idx="2">
                  <c:v>общий итог АПР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34.67</c:v>
                </c:pt>
                <c:pt idx="1">
                  <c:v>47.23</c:v>
                </c:pt>
                <c:pt idx="2">
                  <c:v>40.950000000000003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3284-4988-A4B8-BC832C20EE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качества знаний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FF6699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114300" prst="artDeco"/>
              <a:contourClr>
                <a:srgbClr val="FF6699"/>
              </a:contourClr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итоги АПР диктант</c:v>
                </c:pt>
                <c:pt idx="1">
                  <c:v>итоги АПР грамматическое задание</c:v>
                </c:pt>
                <c:pt idx="2">
                  <c:v>общий итог АПР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25.64</c:v>
                </c:pt>
                <c:pt idx="1">
                  <c:v>44.87</c:v>
                </c:pt>
                <c:pt idx="2">
                  <c:v>25.5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3284-4988-A4B8-BC832C20E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0318280"/>
        <c:axId val="420309264"/>
        <c:axId val="362528368"/>
      </c:bar3DChart>
      <c:catAx>
        <c:axId val="420318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0309264"/>
        <c:crosses val="autoZero"/>
        <c:auto val="1"/>
        <c:lblAlgn val="ctr"/>
        <c:lblOffset val="100"/>
        <c:noMultiLvlLbl val="0"/>
      </c:catAx>
      <c:valAx>
        <c:axId val="4203092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20318280"/>
        <c:crosses val="autoZero"/>
        <c:crossBetween val="between"/>
      </c:valAx>
      <c:serAx>
        <c:axId val="362528368"/>
        <c:scaling>
          <c:orientation val="minMax"/>
        </c:scaling>
        <c:delete val="1"/>
        <c:axPos val="b"/>
        <c:majorTickMark val="none"/>
        <c:minorTickMark val="none"/>
        <c:tickLblPos val="nextTo"/>
        <c:crossAx val="420309264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8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842333767300737"/>
          <c:y val="3.1005391874596014E-2"/>
          <c:w val="0.84921960605132651"/>
          <c:h val="0.643882171757277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обученности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B0F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 prstMaterial="plastic">
              <a:bevelT w="0" h="0"/>
              <a:contourClr>
                <a:srgbClr val="00B0F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итоги года</c:v>
                </c:pt>
                <c:pt idx="1">
                  <c:v>итоги АПР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56.52</c:v>
                </c:pt>
                <c:pt idx="1">
                  <c:v>50.86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3284-4988-A4B8-BC832C20EE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качества знаний</c:v>
                </c:pt>
              </c:strCache>
            </c:strRef>
          </c:tx>
          <c:spPr>
            <a:solidFill>
              <a:srgbClr val="FFCCCC"/>
            </a:solidFill>
            <a:ln>
              <a:solidFill>
                <a:srgbClr val="FF6699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 prstMaterial="plastic">
              <a:bevelT w="0" h="0"/>
              <a:contourClr>
                <a:srgbClr val="FF6699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итоги года</c:v>
                </c:pt>
                <c:pt idx="1">
                  <c:v>итоги АПР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68.239999999999995</c:v>
                </c:pt>
                <c:pt idx="1">
                  <c:v>49.35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3284-4988-A4B8-BC832C20E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65473616"/>
        <c:axId val="565472832"/>
        <c:axId val="424969144"/>
      </c:bar3DChart>
      <c:catAx>
        <c:axId val="56547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5472832"/>
        <c:crosses val="autoZero"/>
        <c:auto val="1"/>
        <c:lblAlgn val="ctr"/>
        <c:lblOffset val="100"/>
        <c:noMultiLvlLbl val="0"/>
      </c:catAx>
      <c:valAx>
        <c:axId val="565472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65473616"/>
        <c:crosses val="autoZero"/>
        <c:crossBetween val="between"/>
      </c:valAx>
      <c:serAx>
        <c:axId val="424969144"/>
        <c:scaling>
          <c:orientation val="minMax"/>
        </c:scaling>
        <c:delete val="1"/>
        <c:axPos val="b"/>
        <c:majorTickMark val="none"/>
        <c:minorTickMark val="none"/>
        <c:tickLblPos val="nextTo"/>
        <c:crossAx val="565472832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8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6698062442499263"/>
          <c:y val="6.8616710745974557E-2"/>
          <c:w val="0.55963267890462964"/>
          <c:h val="0.8415773655065672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7C80"/>
            </a:solidFill>
            <a:ln w="19050">
              <a:solidFill>
                <a:schemeClr val="lt1"/>
              </a:solidFill>
            </a:ln>
            <a:effectLst/>
            <a:scene3d>
              <a:camera prst="orthographicFront"/>
              <a:lightRig rig="freezing" dir="t"/>
            </a:scene3d>
            <a:sp3d contourW="19050" prstMaterial="flat">
              <a:bevelT w="50800" h="101600" prst="relaxedInset"/>
              <a:bevelB w="114300" prst="artDeco"/>
              <a:contourClr>
                <a:schemeClr val="lt1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BDBD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freezing" dir="t"/>
              </a:scene3d>
              <a:sp3d contourW="19050" prstMaterial="flat">
                <a:bevelT w="50800" h="101600" prst="relaxedInset"/>
                <a:bevelB w="114300" prst="artDeco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E51-4209-9D4E-90A15622F8E7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freezing" dir="t"/>
              </a:scene3d>
              <a:sp3d contourW="19050" prstMaterial="flat">
                <a:bevelT w="50800" h="101600" prst="relaxedInset"/>
                <a:bevelB w="114300" prst="artDeco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E51-4209-9D4E-90A15622F8E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freezing" dir="t"/>
              </a:scene3d>
              <a:sp3d contourW="19050" prstMaterial="flat">
                <a:bevelT w="50800" h="101600" prst="relaxedInset"/>
                <a:bevelB w="114300" prst="artDeco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E51-4209-9D4E-90A15622F8E7}"/>
              </c:ext>
            </c:extLst>
          </c:dPt>
          <c:dLbls>
            <c:dLbl>
              <c:idx val="0"/>
              <c:layout>
                <c:manualLayout>
                  <c:x val="2.3659306728287671E-3"/>
                  <c:y val="-5.385638579831136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51-4209-9D4E-90A15622F8E7}"/>
                </c:ext>
              </c:extLst>
            </c:dLbl>
            <c:dLbl>
              <c:idx val="1"/>
              <c:layout>
                <c:manualLayout>
                  <c:x val="-7.6662847050660721E-3"/>
                  <c:y val="-0.180792034984781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51-4209-9D4E-90A15622F8E7}"/>
                </c:ext>
              </c:extLst>
            </c:dLbl>
            <c:dLbl>
              <c:idx val="2"/>
              <c:layout>
                <c:manualLayout>
                  <c:x val="5.9148266820718311E-3"/>
                  <c:y val="-4.1888300065353289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51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51-4209-9D4E-90A15622F8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% успеваемости</c:v>
                </c:pt>
                <c:pt idx="1">
                  <c:v>% качества знаний</c:v>
                </c:pt>
                <c:pt idx="2">
                  <c:v>% обученности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0.99</c:v>
                </c:pt>
                <c:pt idx="1">
                  <c:v>0.45</c:v>
                </c:pt>
                <c:pt idx="2">
                  <c:v>0.47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8-6E51-4209-9D4E-90A15622F8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309695704"/>
        <c:axId val="309696488"/>
        <c:axId val="355980304"/>
      </c:bar3DChart>
      <c:catAx>
        <c:axId val="309695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09696488"/>
        <c:crosses val="autoZero"/>
        <c:auto val="1"/>
        <c:lblAlgn val="ctr"/>
        <c:lblOffset val="100"/>
        <c:noMultiLvlLbl val="0"/>
      </c:catAx>
      <c:valAx>
        <c:axId val="309696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09695704"/>
        <c:crosses val="autoZero"/>
        <c:crossBetween val="between"/>
      </c:valAx>
      <c:serAx>
        <c:axId val="355980304"/>
        <c:scaling>
          <c:orientation val="minMax"/>
        </c:scaling>
        <c:delete val="1"/>
        <c:axPos val="b"/>
        <c:majorTickMark val="out"/>
        <c:minorTickMark val="none"/>
        <c:tickLblPos val="nextTo"/>
        <c:crossAx val="309696488"/>
        <c:crosses val="autoZero"/>
      </c:ser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69495133681137555"/>
          <c:y val="0.16082123056737055"/>
          <c:w val="0.28304513534380932"/>
          <c:h val="0.193339713171161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0012893841497257"/>
          <c:y val="0"/>
          <c:w val="0.67638284960221096"/>
          <c:h val="0.643882171757277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обученности</c:v>
                </c:pt>
              </c:strCache>
            </c:strRef>
          </c:tx>
          <c:spPr>
            <a:solidFill>
              <a:srgbClr val="FF5050"/>
            </a:solidFill>
            <a:ln>
              <a:solidFill>
                <a:srgbClr val="7030A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powder">
              <a:bevelT w="114300" prst="artDeco"/>
              <a:contourClr>
                <a:srgbClr val="7030A0"/>
              </a:contourClr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итоги года</c:v>
                </c:pt>
                <c:pt idx="1">
                  <c:v>итоги АПР диктант</c:v>
                </c:pt>
                <c:pt idx="2">
                  <c:v>итоги АПР грамматическое задание</c:v>
                </c:pt>
                <c:pt idx="3">
                  <c:v>общий итог АПР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38.799999999999997</c:v>
                </c:pt>
                <c:pt idx="1">
                  <c:v>32.35</c:v>
                </c:pt>
                <c:pt idx="2">
                  <c:v>48.87</c:v>
                </c:pt>
                <c:pt idx="3">
                  <c:v>40.61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3284-4988-A4B8-BC832C20EE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качества знаний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FF6699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114300" prst="artDeco"/>
              <a:contourClr>
                <a:srgbClr val="FF6699"/>
              </a:contourClr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итоги года</c:v>
                </c:pt>
                <c:pt idx="1">
                  <c:v>итоги АПР диктант</c:v>
                </c:pt>
                <c:pt idx="2">
                  <c:v>итоги АПР грамматическое задание</c:v>
                </c:pt>
                <c:pt idx="3">
                  <c:v>общий итог АПР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33.299999999999997</c:v>
                </c:pt>
                <c:pt idx="1">
                  <c:v>19.420000000000002</c:v>
                </c:pt>
                <c:pt idx="2">
                  <c:v>48.99</c:v>
                </c:pt>
                <c:pt idx="3">
                  <c:v>34.200000000000003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3284-4988-A4B8-BC832C20E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011008"/>
        <c:axId val="34012544"/>
        <c:axId val="33243136"/>
      </c:bar3DChart>
      <c:catAx>
        <c:axId val="3401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012544"/>
        <c:crosses val="autoZero"/>
        <c:auto val="1"/>
        <c:lblAlgn val="ctr"/>
        <c:lblOffset val="100"/>
        <c:noMultiLvlLbl val="0"/>
      </c:catAx>
      <c:valAx>
        <c:axId val="340125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4011008"/>
        <c:crosses val="autoZero"/>
        <c:crossBetween val="between"/>
      </c:valAx>
      <c:serAx>
        <c:axId val="33243136"/>
        <c:scaling>
          <c:orientation val="minMax"/>
        </c:scaling>
        <c:delete val="1"/>
        <c:axPos val="b"/>
        <c:majorTickMark val="none"/>
        <c:minorTickMark val="none"/>
        <c:tickLblPos val="nextTo"/>
        <c:crossAx val="34012544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8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8906122930795924"/>
          <c:y val="0"/>
          <c:w val="0.67638284960221096"/>
          <c:h val="0.643882171757277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обученности</c:v>
                </c:pt>
              </c:strCache>
            </c:strRef>
          </c:tx>
          <c:spPr>
            <a:solidFill>
              <a:srgbClr val="FF5050"/>
            </a:solidFill>
            <a:ln>
              <a:solidFill>
                <a:srgbClr val="7030A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powder">
              <a:bevelT w="114300" prst="artDeco"/>
              <a:contourClr>
                <a:srgbClr val="7030A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итоги года</c:v>
                </c:pt>
                <c:pt idx="1">
                  <c:v>итоги АПР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94</c:v>
                </c:pt>
                <c:pt idx="1">
                  <c:v>48.23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3284-4988-A4B8-BC832C20EE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качества знаний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FF6699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114300" prst="artDeco"/>
              <a:contourClr>
                <a:srgbClr val="FF6699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итоги года</c:v>
                </c:pt>
                <c:pt idx="1">
                  <c:v>итоги АПР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58</c:v>
                </c:pt>
                <c:pt idx="1">
                  <c:v>43.45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3284-4988-A4B8-BC832C20E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011008"/>
        <c:axId val="34012544"/>
        <c:axId val="33243136"/>
      </c:bar3DChart>
      <c:catAx>
        <c:axId val="3401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012544"/>
        <c:crosses val="autoZero"/>
        <c:auto val="1"/>
        <c:lblAlgn val="ctr"/>
        <c:lblOffset val="100"/>
        <c:noMultiLvlLbl val="0"/>
      </c:catAx>
      <c:valAx>
        <c:axId val="340125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4011008"/>
        <c:crosses val="autoZero"/>
        <c:crossBetween val="between"/>
      </c:valAx>
      <c:serAx>
        <c:axId val="33243136"/>
        <c:scaling>
          <c:orientation val="minMax"/>
        </c:scaling>
        <c:delete val="1"/>
        <c:axPos val="b"/>
        <c:majorTickMark val="none"/>
        <c:minorTickMark val="none"/>
        <c:tickLblPos val="nextTo"/>
        <c:crossAx val="34012544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8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0616587065516165"/>
          <c:y val="0"/>
          <c:w val="0.67638284960221096"/>
          <c:h val="0.643882171757277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обученности</c:v>
                </c:pt>
              </c:strCache>
            </c:strRef>
          </c:tx>
          <c:spPr>
            <a:solidFill>
              <a:srgbClr val="FF5050"/>
            </a:solidFill>
            <a:ln>
              <a:solidFill>
                <a:srgbClr val="7030A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powder">
              <a:bevelT w="114300" prst="artDeco"/>
              <a:contourClr>
                <a:srgbClr val="7030A0"/>
              </a:contourClr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итоги четверти</c:v>
                </c:pt>
                <c:pt idx="1">
                  <c:v>итоги АПР диктант</c:v>
                </c:pt>
                <c:pt idx="2">
                  <c:v>итоги АПР грамматическое задание</c:v>
                </c:pt>
                <c:pt idx="3">
                  <c:v>общий итог АПР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43.96</c:v>
                </c:pt>
                <c:pt idx="1">
                  <c:v>40.71</c:v>
                </c:pt>
                <c:pt idx="2">
                  <c:v>36.76</c:v>
                </c:pt>
                <c:pt idx="3">
                  <c:v>38.630000000000003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3284-4988-A4B8-BC832C20EE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качества знаний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FF6699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114300" prst="artDeco"/>
              <a:contourClr>
                <a:srgbClr val="FF6699"/>
              </a:contourClr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итоги четверти</c:v>
                </c:pt>
                <c:pt idx="1">
                  <c:v>итоги АПР диктант</c:v>
                </c:pt>
                <c:pt idx="2">
                  <c:v>итоги АПР грамматическое задание</c:v>
                </c:pt>
                <c:pt idx="3">
                  <c:v>общий итог АПР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32.58</c:v>
                </c:pt>
                <c:pt idx="1">
                  <c:v>29.39</c:v>
                </c:pt>
                <c:pt idx="2">
                  <c:v>21.39</c:v>
                </c:pt>
                <c:pt idx="3">
                  <c:v>25.38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3284-4988-A4B8-BC832C20E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1305040"/>
        <c:axId val="511309744"/>
        <c:axId val="492838944"/>
      </c:bar3DChart>
      <c:catAx>
        <c:axId val="51130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1309744"/>
        <c:crosses val="autoZero"/>
        <c:auto val="1"/>
        <c:lblAlgn val="ctr"/>
        <c:lblOffset val="100"/>
        <c:noMultiLvlLbl val="0"/>
      </c:catAx>
      <c:valAx>
        <c:axId val="5113097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11305040"/>
        <c:crosses val="autoZero"/>
        <c:crossBetween val="between"/>
      </c:valAx>
      <c:serAx>
        <c:axId val="492838944"/>
        <c:scaling>
          <c:orientation val="minMax"/>
        </c:scaling>
        <c:delete val="1"/>
        <c:axPos val="b"/>
        <c:majorTickMark val="none"/>
        <c:minorTickMark val="none"/>
        <c:tickLblPos val="nextTo"/>
        <c:crossAx val="511309744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8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0892032929495256"/>
          <c:y val="3.6572071802633783E-2"/>
          <c:w val="0.84921960605132651"/>
          <c:h val="0.643882171757277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обученности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 prstMaterial="plastic">
              <a:bevelT w="0" h="0"/>
              <a:contourClr>
                <a:srgbClr val="00B0F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Итоги  1 четверти</c:v>
                </c:pt>
                <c:pt idx="1">
                  <c:v>итоги АПР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39.14</c:v>
                </c:pt>
                <c:pt idx="1">
                  <c:v>26.86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3284-4988-A4B8-BC832C20EE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качества знаний</c:v>
                </c:pt>
              </c:strCache>
            </c:strRef>
          </c:tx>
          <c:spPr>
            <a:solidFill>
              <a:srgbClr val="FFCCCC"/>
            </a:solidFill>
            <a:ln>
              <a:solidFill>
                <a:srgbClr val="FF6699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 prstMaterial="plastic">
              <a:bevelT w="0" h="0"/>
              <a:contourClr>
                <a:srgbClr val="FF6699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Итоги  1 четверти</c:v>
                </c:pt>
                <c:pt idx="1">
                  <c:v>итоги АПР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23.86</c:v>
                </c:pt>
                <c:pt idx="1">
                  <c:v>10.81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3284-4988-A4B8-BC832C20E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2289728"/>
        <c:axId val="512291296"/>
        <c:axId val="576788640"/>
      </c:bar3DChart>
      <c:catAx>
        <c:axId val="51228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2291296"/>
        <c:crosses val="autoZero"/>
        <c:auto val="1"/>
        <c:lblAlgn val="ctr"/>
        <c:lblOffset val="100"/>
        <c:noMultiLvlLbl val="0"/>
      </c:catAx>
      <c:valAx>
        <c:axId val="512291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12289728"/>
        <c:crosses val="autoZero"/>
        <c:crossBetween val="between"/>
      </c:valAx>
      <c:serAx>
        <c:axId val="576788640"/>
        <c:scaling>
          <c:orientation val="minMax"/>
        </c:scaling>
        <c:delete val="1"/>
        <c:axPos val="b"/>
        <c:majorTickMark val="none"/>
        <c:minorTickMark val="none"/>
        <c:tickLblPos val="nextTo"/>
        <c:crossAx val="512291296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8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0012893841497257"/>
          <c:y val="0"/>
          <c:w val="0.67638284960221096"/>
          <c:h val="0.643882171757277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обученности</c:v>
                </c:pt>
              </c:strCache>
            </c:strRef>
          </c:tx>
          <c:spPr>
            <a:solidFill>
              <a:srgbClr val="FF5050"/>
            </a:solidFill>
            <a:ln>
              <a:solidFill>
                <a:srgbClr val="7030A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powder">
              <a:bevelT w="114300" prst="artDeco"/>
              <a:contourClr>
                <a:srgbClr val="7030A0"/>
              </a:contourClr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итоги года</c:v>
                </c:pt>
                <c:pt idx="1">
                  <c:v>итоги АПР диктант</c:v>
                </c:pt>
                <c:pt idx="2">
                  <c:v>итоги АПР грамматическое задание</c:v>
                </c:pt>
                <c:pt idx="3">
                  <c:v>общий итог АПР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38.950000000000003</c:v>
                </c:pt>
                <c:pt idx="1">
                  <c:v>36.81</c:v>
                </c:pt>
                <c:pt idx="2">
                  <c:v>42.26</c:v>
                </c:pt>
                <c:pt idx="3">
                  <c:v>39.53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3284-4988-A4B8-BC832C20EE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качества знаний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FF6699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114300" prst="artDeco"/>
              <a:contourClr>
                <a:srgbClr val="FF6699"/>
              </a:contourClr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итоги года</c:v>
                </c:pt>
                <c:pt idx="1">
                  <c:v>итоги АПР диктант</c:v>
                </c:pt>
                <c:pt idx="2">
                  <c:v>итоги АПР грамматическое задание</c:v>
                </c:pt>
                <c:pt idx="3">
                  <c:v>общий итог АПР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35.9</c:v>
                </c:pt>
                <c:pt idx="1">
                  <c:v>33.700000000000003</c:v>
                </c:pt>
                <c:pt idx="2">
                  <c:v>38.78</c:v>
                </c:pt>
                <c:pt idx="3">
                  <c:v>36.24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3284-4988-A4B8-BC832C20E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011008"/>
        <c:axId val="34012544"/>
        <c:axId val="33243136"/>
      </c:bar3DChart>
      <c:catAx>
        <c:axId val="3401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012544"/>
        <c:crosses val="autoZero"/>
        <c:auto val="1"/>
        <c:lblAlgn val="ctr"/>
        <c:lblOffset val="100"/>
        <c:noMultiLvlLbl val="0"/>
      </c:catAx>
      <c:valAx>
        <c:axId val="340125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4011008"/>
        <c:crosses val="autoZero"/>
        <c:crossBetween val="between"/>
      </c:valAx>
      <c:serAx>
        <c:axId val="33243136"/>
        <c:scaling>
          <c:orientation val="minMax"/>
        </c:scaling>
        <c:delete val="1"/>
        <c:axPos val="b"/>
        <c:majorTickMark val="none"/>
        <c:minorTickMark val="none"/>
        <c:tickLblPos val="nextTo"/>
        <c:crossAx val="34012544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842333767300737"/>
          <c:y val="3.1005391874596014E-2"/>
          <c:w val="0.84921960605132651"/>
          <c:h val="0.643882171757277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обученности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 prstMaterial="plastic">
              <a:bevelT w="0" h="0"/>
              <a:contourClr>
                <a:srgbClr val="00B0F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итоги года</c:v>
                </c:pt>
                <c:pt idx="1">
                  <c:v>итоги АПР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43.03</c:v>
                </c:pt>
                <c:pt idx="1">
                  <c:v>32.57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3284-4988-A4B8-BC832C20EE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качества знаний</c:v>
                </c:pt>
              </c:strCache>
            </c:strRef>
          </c:tx>
          <c:spPr>
            <a:solidFill>
              <a:srgbClr val="FFCCCC"/>
            </a:solidFill>
            <a:ln>
              <a:solidFill>
                <a:srgbClr val="FF6699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 prstMaterial="plastic">
              <a:bevelT w="0" h="0"/>
              <a:contourClr>
                <a:srgbClr val="FF6699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итоги года</c:v>
                </c:pt>
                <c:pt idx="1">
                  <c:v>итоги АПР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30</c:v>
                </c:pt>
                <c:pt idx="1">
                  <c:v>19.64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3284-4988-A4B8-BC832C20E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79831096"/>
        <c:axId val="479837760"/>
        <c:axId val="576765744"/>
      </c:bar3DChart>
      <c:catAx>
        <c:axId val="479831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9837760"/>
        <c:crosses val="autoZero"/>
        <c:auto val="1"/>
        <c:lblAlgn val="ctr"/>
        <c:lblOffset val="100"/>
        <c:noMultiLvlLbl val="0"/>
      </c:catAx>
      <c:valAx>
        <c:axId val="479837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79831096"/>
        <c:crosses val="autoZero"/>
        <c:crossBetween val="between"/>
      </c:valAx>
      <c:serAx>
        <c:axId val="576765744"/>
        <c:scaling>
          <c:orientation val="minMax"/>
        </c:scaling>
        <c:delete val="1"/>
        <c:axPos val="b"/>
        <c:majorTickMark val="none"/>
        <c:minorTickMark val="none"/>
        <c:tickLblPos val="nextTo"/>
        <c:crossAx val="479837760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8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0817814844949198"/>
          <c:y val="0"/>
          <c:w val="0.67638284960221096"/>
          <c:h val="0.643882171757277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обученности</c:v>
                </c:pt>
              </c:strCache>
            </c:strRef>
          </c:tx>
          <c:spPr>
            <a:solidFill>
              <a:srgbClr val="FF5050"/>
            </a:solidFill>
            <a:ln>
              <a:solidFill>
                <a:srgbClr val="7030A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powder">
              <a:bevelT w="114300" prst="artDeco"/>
              <a:contourClr>
                <a:srgbClr val="7030A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итоги АПР диктант</c:v>
                </c:pt>
                <c:pt idx="1">
                  <c:v>общий итог АПР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30.07</c:v>
                </c:pt>
                <c:pt idx="1">
                  <c:v>30.07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3284-4988-A4B8-BC832C20EE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качества знаний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FF6699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114300" prst="artDeco"/>
              <a:contourClr>
                <a:srgbClr val="FF6699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итоги АПР диктант</c:v>
                </c:pt>
                <c:pt idx="1">
                  <c:v>общий итог АПР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20.69</c:v>
                </c:pt>
                <c:pt idx="1">
                  <c:v>20.69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3284-4988-A4B8-BC832C20E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011008"/>
        <c:axId val="34012544"/>
        <c:axId val="33243136"/>
      </c:bar3DChart>
      <c:catAx>
        <c:axId val="3401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012544"/>
        <c:crosses val="autoZero"/>
        <c:auto val="1"/>
        <c:lblAlgn val="ctr"/>
        <c:lblOffset val="100"/>
        <c:noMultiLvlLbl val="0"/>
      </c:catAx>
      <c:valAx>
        <c:axId val="340125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4011008"/>
        <c:crosses val="autoZero"/>
        <c:crossBetween val="between"/>
      </c:valAx>
      <c:serAx>
        <c:axId val="33243136"/>
        <c:scaling>
          <c:orientation val="minMax"/>
        </c:scaling>
        <c:delete val="1"/>
        <c:axPos val="b"/>
        <c:majorTickMark val="none"/>
        <c:minorTickMark val="none"/>
        <c:tickLblPos val="nextTo"/>
        <c:crossAx val="34012544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8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3740646095208504"/>
          <c:y val="8.0584746766383775E-2"/>
          <c:w val="0.62232983998391178"/>
          <c:h val="0.8415773655065672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2D050"/>
            </a:solidFill>
            <a:ln w="19050">
              <a:solidFill>
                <a:schemeClr val="lt1"/>
              </a:solidFill>
            </a:ln>
            <a:effectLst/>
            <a:scene3d>
              <a:camera prst="orthographicFront"/>
              <a:lightRig rig="freezing" dir="t"/>
            </a:scene3d>
            <a:sp3d contourW="19050" prstMaterial="flat">
              <a:bevelT w="50800" h="101600" prst="relaxedInset"/>
              <a:bevelB w="114300" prst="artDeco"/>
              <a:contourClr>
                <a:schemeClr val="lt1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freezing" dir="t"/>
              </a:scene3d>
              <a:sp3d contourW="19050" prstMaterial="flat">
                <a:bevelT w="50800" h="101600" prst="relaxedInset"/>
                <a:bevelB w="114300" prst="artDeco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E51-4209-9D4E-90A15622F8E7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freezing" dir="t"/>
              </a:scene3d>
              <a:sp3d contourW="19050" prstMaterial="flat">
                <a:bevelT w="50800" h="101600" prst="relaxedInset"/>
                <a:bevelB w="114300" prst="artDeco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E51-4209-9D4E-90A15622F8E7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freezing" dir="t"/>
              </a:scene3d>
              <a:sp3d contourW="19050" prstMaterial="flat">
                <a:bevelT w="50800" h="101600" prst="relaxedInset"/>
                <a:bevelB w="114300" prst="artDeco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E51-4209-9D4E-90A15622F8E7}"/>
              </c:ext>
            </c:extLst>
          </c:dPt>
          <c:dLbls>
            <c:dLbl>
              <c:idx val="0"/>
              <c:layout>
                <c:manualLayout>
                  <c:x val="1.5594443566367029E-2"/>
                  <c:y val="0.1447829885564764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98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7423299686111219E-2"/>
                      <c:h val="9.758166288876757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E51-4209-9D4E-90A15622F8E7}"/>
                </c:ext>
              </c:extLst>
            </c:dLbl>
            <c:dLbl>
              <c:idx val="1"/>
              <c:layout>
                <c:manualLayout>
                  <c:x val="1.4189529764635493E-2"/>
                  <c:y val="0.107450896520700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31%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822073386842207E-2"/>
                      <c:h val="7.81495531209787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E51-4209-9D4E-90A15622F8E7}"/>
                </c:ext>
              </c:extLst>
            </c:dLbl>
            <c:dLbl>
              <c:idx val="2"/>
              <c:layout>
                <c:manualLayout>
                  <c:x val="1.5117292776119923E-2"/>
                  <c:y val="0.1232845807824084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46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874219410562992E-2"/>
                      <c:h val="9.11042929661712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E51-4209-9D4E-90A15622F8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% успеваемости</c:v>
                </c:pt>
                <c:pt idx="1">
                  <c:v>% качества знаний</c:v>
                </c:pt>
                <c:pt idx="2">
                  <c:v>% обученности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8-6E51-4209-9D4E-90A15622F8E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итоги 1 четверти</c:v>
                </c:pt>
              </c:strCache>
            </c:strRef>
          </c:tx>
          <c:spPr>
            <a:solidFill>
              <a:srgbClr val="00B0F0"/>
            </a:solidFill>
            <a:ln w="19050">
              <a:solidFill>
                <a:schemeClr val="lt1"/>
              </a:solidFill>
            </a:ln>
            <a:effectLst/>
            <a:sp3d contourW="19050">
              <a:contourClr>
                <a:schemeClr val="lt1"/>
              </a:contourClr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% успеваемости</c:v>
                </c:pt>
                <c:pt idx="1">
                  <c:v>% качества знаний</c:v>
                </c:pt>
                <c:pt idx="2">
                  <c:v>% обученности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0.9</c:v>
                </c:pt>
                <c:pt idx="1">
                  <c:v>0.28999999999999998</c:v>
                </c:pt>
                <c:pt idx="2">
                  <c:v>0.43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6-F786-45F1-9C83-4002A80CC11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итоги года</c:v>
                </c:pt>
              </c:strCache>
            </c:strRef>
          </c:tx>
          <c:spPr>
            <a:solidFill>
              <a:srgbClr val="FF7C80"/>
            </a:solidFill>
            <a:ln w="19050">
              <a:solidFill>
                <a:schemeClr val="lt1"/>
              </a:solidFill>
            </a:ln>
            <a:effectLst/>
            <a:sp3d contourW="19050">
              <a:contourClr>
                <a:schemeClr val="lt1"/>
              </a:contourClr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% успеваемости</c:v>
                </c:pt>
                <c:pt idx="1">
                  <c:v>% качества знаний</c:v>
                </c:pt>
                <c:pt idx="2">
                  <c:v>% обученности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0.99</c:v>
                </c:pt>
                <c:pt idx="1">
                  <c:v>0.45</c:v>
                </c:pt>
                <c:pt idx="2">
                  <c:v>0.54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7-F786-45F1-9C83-4002A80CC1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357113136"/>
        <c:axId val="357110000"/>
        <c:axId val="355981152"/>
      </c:bar3DChart>
      <c:catAx>
        <c:axId val="357113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7110000"/>
        <c:crosses val="autoZero"/>
        <c:auto val="1"/>
        <c:lblAlgn val="ctr"/>
        <c:lblOffset val="100"/>
        <c:noMultiLvlLbl val="0"/>
      </c:catAx>
      <c:valAx>
        <c:axId val="35711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7113136"/>
        <c:crosses val="autoZero"/>
        <c:crossBetween val="between"/>
      </c:valAx>
      <c:serAx>
        <c:axId val="355981152"/>
        <c:scaling>
          <c:orientation val="minMax"/>
        </c:scaling>
        <c:delete val="1"/>
        <c:axPos val="b"/>
        <c:majorTickMark val="out"/>
        <c:minorTickMark val="none"/>
        <c:tickLblPos val="nextTo"/>
        <c:crossAx val="357110000"/>
        <c:crosses val="autoZero"/>
      </c:serAx>
      <c:spPr>
        <a:noFill/>
        <a:ln>
          <a:noFill/>
        </a:ln>
        <a:effectLst/>
      </c:spPr>
    </c:plotArea>
    <c:legend>
      <c:legendPos val="l"/>
      <c:legendEntry>
        <c:idx val="0"/>
        <c:delete val="1"/>
      </c:legendEntry>
      <c:layout>
        <c:manualLayout>
          <c:xMode val="edge"/>
          <c:yMode val="edge"/>
          <c:x val="0.73255576234879127"/>
          <c:y val="9.775306996791279E-2"/>
          <c:w val="0.23826969069073067"/>
          <c:h val="0.220959607744870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253166810989623"/>
          <c:y val="3.2737269594036986E-2"/>
          <c:w val="0.82171818803216923"/>
          <c:h val="0.7325777648618563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качества знаний</c:v>
                </c:pt>
              </c:strCache>
            </c:strRef>
          </c:tx>
          <c:spPr>
            <a:gradFill flip="none" rotWithShape="1">
              <a:gsLst>
                <a:gs pos="0">
                  <a:srgbClr val="FF5050"/>
                </a:gs>
                <a:gs pos="0">
                  <a:srgbClr val="FF5050"/>
                </a:gs>
                <a:gs pos="1000">
                  <a:srgbClr val="FF5050"/>
                </a:gs>
                <a:gs pos="0">
                  <a:schemeClr val="accent5">
                    <a:lumMod val="97000"/>
                    <a:lumOff val="3000"/>
                  </a:schemeClr>
                </a:gs>
              </a:gsLst>
              <a:lin ang="5400000" scaled="1"/>
              <a:tileRect/>
            </a:gradFill>
            <a:ln>
              <a:solidFill>
                <a:srgbClr val="7030A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flat">
              <a:bevelT w="114300" prst="hardEdge"/>
              <a:bevelB prst="convex"/>
              <a:contourClr>
                <a:srgbClr val="7030A0"/>
              </a:contourClr>
            </a:sp3d>
          </c:spPr>
          <c:invertIfNegative val="0"/>
          <c:cat>
            <c:strRef>
              <c:f>Лист1!$A$2:$A$19</c:f>
              <c:strCache>
                <c:ptCount val="18"/>
                <c:pt idx="0">
                  <c:v>2 класс</c:v>
                </c:pt>
                <c:pt idx="1">
                  <c:v>3 класс</c:v>
                </c:pt>
                <c:pt idx="2">
                  <c:v>4 класс</c:v>
                </c:pt>
                <c:pt idx="3">
                  <c:v>5а класс</c:v>
                </c:pt>
                <c:pt idx="4">
                  <c:v>5б класс</c:v>
                </c:pt>
                <c:pt idx="5">
                  <c:v>5в класс</c:v>
                </c:pt>
                <c:pt idx="6">
                  <c:v>6а класс</c:v>
                </c:pt>
                <c:pt idx="7">
                  <c:v>6б класс</c:v>
                </c:pt>
                <c:pt idx="8">
                  <c:v>6в класс</c:v>
                </c:pt>
                <c:pt idx="9">
                  <c:v>7а класс</c:v>
                </c:pt>
                <c:pt idx="10">
                  <c:v>7б класс</c:v>
                </c:pt>
                <c:pt idx="11">
                  <c:v>7в класс</c:v>
                </c:pt>
                <c:pt idx="12">
                  <c:v>8а класс</c:v>
                </c:pt>
                <c:pt idx="13">
                  <c:v>8б класс</c:v>
                </c:pt>
                <c:pt idx="14">
                  <c:v>8 в класс</c:v>
                </c:pt>
                <c:pt idx="15">
                  <c:v>9а класс</c:v>
                </c:pt>
                <c:pt idx="16">
                  <c:v>9б класс</c:v>
                </c:pt>
                <c:pt idx="17">
                  <c:v>9в класс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69</c:v>
                </c:pt>
                <c:pt idx="1">
                  <c:v>62</c:v>
                </c:pt>
                <c:pt idx="2">
                  <c:v>48</c:v>
                </c:pt>
                <c:pt idx="3">
                  <c:v>60</c:v>
                </c:pt>
                <c:pt idx="4">
                  <c:v>33</c:v>
                </c:pt>
                <c:pt idx="5">
                  <c:v>25</c:v>
                </c:pt>
                <c:pt idx="6">
                  <c:v>28</c:v>
                </c:pt>
                <c:pt idx="7">
                  <c:v>26</c:v>
                </c:pt>
                <c:pt idx="8">
                  <c:v>30</c:v>
                </c:pt>
                <c:pt idx="9">
                  <c:v>14</c:v>
                </c:pt>
                <c:pt idx="10">
                  <c:v>11</c:v>
                </c:pt>
                <c:pt idx="11">
                  <c:v>21</c:v>
                </c:pt>
                <c:pt idx="12">
                  <c:v>30</c:v>
                </c:pt>
                <c:pt idx="13">
                  <c:v>20</c:v>
                </c:pt>
                <c:pt idx="14">
                  <c:v>23</c:v>
                </c:pt>
                <c:pt idx="15">
                  <c:v>21</c:v>
                </c:pt>
                <c:pt idx="16">
                  <c:v>4</c:v>
                </c:pt>
                <c:pt idx="17">
                  <c:v>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3284-4988-A4B8-BC832C20EE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обученности2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rgbClr val="FF6699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  <a:contourClr>
                <a:srgbClr val="FF6699"/>
              </a:contourClr>
            </a:sp3d>
          </c:spPr>
          <c:invertIfNegative val="0"/>
          <c:cat>
            <c:strRef>
              <c:f>Лист1!$A$2:$A$19</c:f>
              <c:strCache>
                <c:ptCount val="18"/>
                <c:pt idx="0">
                  <c:v>2 класс</c:v>
                </c:pt>
                <c:pt idx="1">
                  <c:v>3 класс</c:v>
                </c:pt>
                <c:pt idx="2">
                  <c:v>4 класс</c:v>
                </c:pt>
                <c:pt idx="3">
                  <c:v>5а класс</c:v>
                </c:pt>
                <c:pt idx="4">
                  <c:v>5б класс</c:v>
                </c:pt>
                <c:pt idx="5">
                  <c:v>5в класс</c:v>
                </c:pt>
                <c:pt idx="6">
                  <c:v>6а класс</c:v>
                </c:pt>
                <c:pt idx="7">
                  <c:v>6б класс</c:v>
                </c:pt>
                <c:pt idx="8">
                  <c:v>6в класс</c:v>
                </c:pt>
                <c:pt idx="9">
                  <c:v>7а класс</c:v>
                </c:pt>
                <c:pt idx="10">
                  <c:v>7б класс</c:v>
                </c:pt>
                <c:pt idx="11">
                  <c:v>7в класс</c:v>
                </c:pt>
                <c:pt idx="12">
                  <c:v>8а класс</c:v>
                </c:pt>
                <c:pt idx="13">
                  <c:v>8б класс</c:v>
                </c:pt>
                <c:pt idx="14">
                  <c:v>8 в класс</c:v>
                </c:pt>
                <c:pt idx="15">
                  <c:v>9а класс</c:v>
                </c:pt>
                <c:pt idx="16">
                  <c:v>9б класс</c:v>
                </c:pt>
                <c:pt idx="17">
                  <c:v>9в класс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100</c:v>
                </c:pt>
                <c:pt idx="1">
                  <c:v>100</c:v>
                </c:pt>
                <c:pt idx="2">
                  <c:v>98</c:v>
                </c:pt>
                <c:pt idx="3">
                  <c:v>97</c:v>
                </c:pt>
                <c:pt idx="4">
                  <c:v>93</c:v>
                </c:pt>
                <c:pt idx="5">
                  <c:v>96</c:v>
                </c:pt>
                <c:pt idx="6">
                  <c:v>94</c:v>
                </c:pt>
                <c:pt idx="7">
                  <c:v>100</c:v>
                </c:pt>
                <c:pt idx="8">
                  <c:v>97</c:v>
                </c:pt>
                <c:pt idx="9">
                  <c:v>78</c:v>
                </c:pt>
                <c:pt idx="10">
                  <c:v>63</c:v>
                </c:pt>
                <c:pt idx="11">
                  <c:v>82</c:v>
                </c:pt>
                <c:pt idx="12">
                  <c:v>95</c:v>
                </c:pt>
                <c:pt idx="13">
                  <c:v>85</c:v>
                </c:pt>
                <c:pt idx="14">
                  <c:v>77</c:v>
                </c:pt>
                <c:pt idx="15">
                  <c:v>100</c:v>
                </c:pt>
                <c:pt idx="16">
                  <c:v>42</c:v>
                </c:pt>
                <c:pt idx="17">
                  <c:v>72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3284-4988-A4B8-BC832C20E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7106080"/>
        <c:axId val="357110392"/>
        <c:axId val="355979032"/>
      </c:bar3DChart>
      <c:catAx>
        <c:axId val="35710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7110392"/>
        <c:crosses val="autoZero"/>
        <c:auto val="1"/>
        <c:lblAlgn val="ctr"/>
        <c:lblOffset val="100"/>
        <c:noMultiLvlLbl val="0"/>
      </c:catAx>
      <c:valAx>
        <c:axId val="357110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7106080"/>
        <c:crosses val="autoZero"/>
        <c:crossBetween val="between"/>
      </c:valAx>
      <c:serAx>
        <c:axId val="355979032"/>
        <c:scaling>
          <c:orientation val="minMax"/>
        </c:scaling>
        <c:delete val="1"/>
        <c:axPos val="b"/>
        <c:majorTickMark val="none"/>
        <c:minorTickMark val="none"/>
        <c:tickLblPos val="nextTo"/>
        <c:crossAx val="357110392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3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137121522252352"/>
          <c:y val="0.13974690896999026"/>
          <c:w val="0.72849952850003052"/>
          <c:h val="0.6550006853299340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итоги четверти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FFBDBD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139700" h="139700" prst="divot"/>
              <a:bevelB w="139700" h="139700" prst="divot"/>
              <a:contourClr>
                <a:srgbClr val="FFBDBD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BDBD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39700" h="139700" prst="divot"/>
                <a:bevelB w="139700" h="139700" prst="divot"/>
                <a:contourClr>
                  <a:srgbClr val="FFBDBD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7EC-4D92-BCCF-0E99F3F59C1B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FFBDBD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39700" h="139700" prst="divot"/>
                <a:bevelB w="139700" h="139700" prst="divot"/>
                <a:contourClr>
                  <a:srgbClr val="FFBDBD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503-4A26-A1AF-C01E4749DF51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FFBDBD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39700" h="139700" prst="divot"/>
                <a:bevelB w="139700" h="139700" prst="divot"/>
                <a:contourClr>
                  <a:srgbClr val="FFBDBD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503-4A26-A1AF-C01E4749DF51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FFBDBD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39700" h="139700" prst="divot"/>
                <a:bevelB w="139700" h="139700" prst="divot"/>
                <a:contourClr>
                  <a:srgbClr val="FFBDBD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503-4A26-A1AF-C01E4749DF51}"/>
              </c:ext>
            </c:extLst>
          </c:dPt>
          <c:dPt>
            <c:idx val="4"/>
            <c:invertIfNegative val="0"/>
            <c:bubble3D val="0"/>
            <c:spPr>
              <a:solidFill>
                <a:srgbClr val="FF6699"/>
              </a:solidFill>
              <a:ln>
                <a:solidFill>
                  <a:srgbClr val="FFBDBD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39700" h="139700" prst="divot"/>
                <a:bevelB w="139700" h="139700" prst="divot"/>
                <a:contourClr>
                  <a:srgbClr val="FFBDBD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503-4A26-A1AF-C01E4749DF51}"/>
              </c:ext>
            </c:extLst>
          </c:dPt>
          <c:cat>
            <c:strRef>
              <c:f>Лист1!$A$2:$A$6</c:f>
              <c:strCache>
                <c:ptCount val="5"/>
                <c:pt idx="0">
                  <c:v>отличники</c:v>
                </c:pt>
                <c:pt idx="1">
                  <c:v>хорошисты</c:v>
                </c:pt>
                <c:pt idx="2">
                  <c:v>с одной "4"</c:v>
                </c:pt>
                <c:pt idx="3">
                  <c:v>с одной "3"</c:v>
                </c:pt>
                <c:pt idx="4">
                  <c:v>с одной и более "2"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</c:v>
                </c:pt>
                <c:pt idx="1">
                  <c:v>143</c:v>
                </c:pt>
                <c:pt idx="2">
                  <c:v>13</c:v>
                </c:pt>
                <c:pt idx="3">
                  <c:v>69</c:v>
                </c:pt>
                <c:pt idx="4">
                  <c:v>61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3284-4988-A4B8-BC832C20E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0482288"/>
        <c:axId val="420478760"/>
        <c:axId val="429942520"/>
      </c:bar3DChart>
      <c:catAx>
        <c:axId val="42048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0478760"/>
        <c:crosses val="autoZero"/>
        <c:auto val="1"/>
        <c:lblAlgn val="ctr"/>
        <c:lblOffset val="100"/>
        <c:noMultiLvlLbl val="0"/>
      </c:catAx>
      <c:valAx>
        <c:axId val="420478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20482288"/>
        <c:crosses val="autoZero"/>
        <c:crossBetween val="between"/>
      </c:valAx>
      <c:serAx>
        <c:axId val="429942520"/>
        <c:scaling>
          <c:orientation val="minMax"/>
        </c:scaling>
        <c:delete val="1"/>
        <c:axPos val="b"/>
        <c:majorTickMark val="none"/>
        <c:minorTickMark val="none"/>
        <c:tickLblPos val="nextTo"/>
        <c:crossAx val="420478760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924589050890467"/>
          <c:y val="4.9794958476101752E-3"/>
          <c:w val="0.67638284960221096"/>
          <c:h val="0.643882171757277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обученности</c:v>
                </c:pt>
              </c:strCache>
            </c:strRef>
          </c:tx>
          <c:spPr>
            <a:solidFill>
              <a:srgbClr val="FF5050"/>
            </a:solidFill>
            <a:ln>
              <a:solidFill>
                <a:srgbClr val="7030A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powder">
              <a:bevelT w="114300" prst="artDeco"/>
              <a:contourClr>
                <a:srgbClr val="7030A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7030A0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powder">
                <a:bevelT w="114300" prst="artDeco"/>
                <a:contourClr>
                  <a:srgbClr val="7030A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012-484B-BF42-A41E2E5638A3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7030A0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powder">
                <a:bevelT w="114300" prst="artDeco"/>
                <a:contourClr>
                  <a:srgbClr val="7030A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012-484B-BF42-A41E2E5638A3}"/>
              </c:ext>
            </c:extLst>
          </c:dPt>
          <c:cat>
            <c:strRef>
              <c:f>Лист1!$A$2:$A$3</c:f>
              <c:strCache>
                <c:ptCount val="2"/>
                <c:pt idx="0">
                  <c:v>итоги года</c:v>
                </c:pt>
                <c:pt idx="1">
                  <c:v>итоги ОГЭ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51.28</c:v>
                </c:pt>
                <c:pt idx="1">
                  <c:v>47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3284-4988-A4B8-BC832C20EE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качества знаний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rgbClr val="FF6699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114300" prst="artDeco"/>
              <a:contourClr>
                <a:srgbClr val="FF6699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итоги года</c:v>
                </c:pt>
                <c:pt idx="1">
                  <c:v>итоги ОГЭ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47.5</c:v>
                </c:pt>
                <c:pt idx="1">
                  <c:v>38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3284-4988-A4B8-BC832C20E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2134576"/>
        <c:axId val="362132224"/>
        <c:axId val="425393152"/>
      </c:bar3DChart>
      <c:catAx>
        <c:axId val="36213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2132224"/>
        <c:crosses val="autoZero"/>
        <c:auto val="1"/>
        <c:lblAlgn val="ctr"/>
        <c:lblOffset val="100"/>
        <c:noMultiLvlLbl val="0"/>
      </c:catAx>
      <c:valAx>
        <c:axId val="3621322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62134576"/>
        <c:crosses val="autoZero"/>
        <c:crossBetween val="between"/>
      </c:valAx>
      <c:serAx>
        <c:axId val="425393152"/>
        <c:scaling>
          <c:orientation val="minMax"/>
        </c:scaling>
        <c:delete val="1"/>
        <c:axPos val="b"/>
        <c:majorTickMark val="none"/>
        <c:minorTickMark val="none"/>
        <c:tickLblPos val="nextTo"/>
        <c:crossAx val="362132224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8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8906122930795924"/>
          <c:y val="0"/>
          <c:w val="0.67638284960221096"/>
          <c:h val="0.643882171757277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обученности</c:v>
                </c:pt>
              </c:strCache>
            </c:strRef>
          </c:tx>
          <c:spPr>
            <a:solidFill>
              <a:srgbClr val="FF5050"/>
            </a:solidFill>
            <a:ln>
              <a:solidFill>
                <a:srgbClr val="7030A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powder">
              <a:bevelT w="114300" prst="artDeco"/>
              <a:contourClr>
                <a:srgbClr val="7030A0"/>
              </a:contourClr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первая четверть</c:v>
                </c:pt>
                <c:pt idx="1">
                  <c:v>вторая четверть</c:v>
                </c:pt>
                <c:pt idx="2">
                  <c:v>третья четверть</c:v>
                </c:pt>
                <c:pt idx="3">
                  <c:v>четвертая четверь</c:v>
                </c:pt>
                <c:pt idx="4">
                  <c:v>экзамен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39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3284-4988-A4B8-BC832C20EE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качества знаний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FF6699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114300" prst="artDeco"/>
              <a:contourClr>
                <a:srgbClr val="FF6699"/>
              </a:contourClr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первая четверть</c:v>
                </c:pt>
                <c:pt idx="1">
                  <c:v>вторая четверть</c:v>
                </c:pt>
                <c:pt idx="2">
                  <c:v>третья четверть</c:v>
                </c:pt>
                <c:pt idx="3">
                  <c:v>четвертая четверь</c:v>
                </c:pt>
                <c:pt idx="4">
                  <c:v>экзамен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3284-4988-A4B8-BC832C20E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011008"/>
        <c:axId val="34012544"/>
        <c:axId val="33243136"/>
      </c:bar3DChart>
      <c:catAx>
        <c:axId val="3401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012544"/>
        <c:crosses val="autoZero"/>
        <c:auto val="1"/>
        <c:lblAlgn val="ctr"/>
        <c:lblOffset val="100"/>
        <c:noMultiLvlLbl val="0"/>
      </c:catAx>
      <c:valAx>
        <c:axId val="340125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4011008"/>
        <c:crosses val="autoZero"/>
        <c:crossBetween val="between"/>
      </c:valAx>
      <c:serAx>
        <c:axId val="33243136"/>
        <c:scaling>
          <c:orientation val="minMax"/>
        </c:scaling>
        <c:delete val="1"/>
        <c:axPos val="b"/>
        <c:majorTickMark val="none"/>
        <c:minorTickMark val="none"/>
        <c:tickLblPos val="nextTo"/>
        <c:crossAx val="34012544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924589050890467"/>
          <c:y val="4.9794958476101752E-3"/>
          <c:w val="0.67638284960221096"/>
          <c:h val="0.643882171757277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обученности</c:v>
                </c:pt>
              </c:strCache>
            </c:strRef>
          </c:tx>
          <c:spPr>
            <a:solidFill>
              <a:srgbClr val="FF5050"/>
            </a:solidFill>
            <a:ln>
              <a:solidFill>
                <a:srgbClr val="7030A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powder">
              <a:bevelT w="114300" prst="artDeco"/>
              <a:contourClr>
                <a:srgbClr val="7030A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итоги года</c:v>
                </c:pt>
                <c:pt idx="1">
                  <c:v>итоги ЕГЭ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62</c:v>
                </c:pt>
                <c:pt idx="1">
                  <c:v>37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3284-4988-A4B8-BC832C20EE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качества знаний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FF6699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114300" prst="artDeco"/>
              <a:contourClr>
                <a:srgbClr val="FF6699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итоги года</c:v>
                </c:pt>
                <c:pt idx="1">
                  <c:v>итоги ЕГЭ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60</c:v>
                </c:pt>
                <c:pt idx="1">
                  <c:v>21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3284-4988-A4B8-BC832C20E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0737520"/>
        <c:axId val="420737912"/>
        <c:axId val="512393888"/>
      </c:bar3DChart>
      <c:catAx>
        <c:axId val="42073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0737912"/>
        <c:crosses val="autoZero"/>
        <c:auto val="1"/>
        <c:lblAlgn val="ctr"/>
        <c:lblOffset val="100"/>
        <c:noMultiLvlLbl val="0"/>
      </c:catAx>
      <c:valAx>
        <c:axId val="4207379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20737520"/>
        <c:crosses val="autoZero"/>
        <c:crossBetween val="between"/>
      </c:valAx>
      <c:serAx>
        <c:axId val="512393888"/>
        <c:scaling>
          <c:orientation val="minMax"/>
        </c:scaling>
        <c:delete val="1"/>
        <c:axPos val="b"/>
        <c:majorTickMark val="none"/>
        <c:minorTickMark val="none"/>
        <c:tickLblPos val="nextTo"/>
        <c:crossAx val="420737912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8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9308585080141863"/>
          <c:y val="0"/>
          <c:w val="0.67638284960221096"/>
          <c:h val="0.643882171757277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обученности</c:v>
                </c:pt>
              </c:strCache>
            </c:strRef>
          </c:tx>
          <c:spPr>
            <a:solidFill>
              <a:srgbClr val="FF5050"/>
            </a:solidFill>
            <a:ln>
              <a:solidFill>
                <a:srgbClr val="7030A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powder">
              <a:bevelT w="114300" prst="artDeco"/>
              <a:contourClr>
                <a:srgbClr val="7030A0"/>
              </a:contourClr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первая четверть</c:v>
                </c:pt>
                <c:pt idx="1">
                  <c:v>вторая четверть</c:v>
                </c:pt>
                <c:pt idx="2">
                  <c:v>третья четверть</c:v>
                </c:pt>
                <c:pt idx="3">
                  <c:v>четвертая четверть</c:v>
                </c:pt>
                <c:pt idx="4">
                  <c:v>экзамен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3284-4988-A4B8-BC832C20EE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качества знаний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FF6699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114300" prst="artDeco"/>
              <a:contourClr>
                <a:srgbClr val="FF6699"/>
              </a:contourClr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первая четверть</c:v>
                </c:pt>
                <c:pt idx="1">
                  <c:v>вторая четверть</c:v>
                </c:pt>
                <c:pt idx="2">
                  <c:v>третья четверть</c:v>
                </c:pt>
                <c:pt idx="3">
                  <c:v>четвертая четверть</c:v>
                </c:pt>
                <c:pt idx="4">
                  <c:v>экзамен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3284-4988-A4B8-BC832C20E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011008"/>
        <c:axId val="34012544"/>
        <c:axId val="33243136"/>
      </c:bar3DChart>
      <c:catAx>
        <c:axId val="3401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012544"/>
        <c:crosses val="autoZero"/>
        <c:auto val="1"/>
        <c:lblAlgn val="ctr"/>
        <c:lblOffset val="100"/>
        <c:noMultiLvlLbl val="0"/>
      </c:catAx>
      <c:valAx>
        <c:axId val="340125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4011008"/>
        <c:crosses val="autoZero"/>
        <c:crossBetween val="between"/>
      </c:valAx>
      <c:serAx>
        <c:axId val="33243136"/>
        <c:scaling>
          <c:orientation val="minMax"/>
        </c:scaling>
        <c:delete val="1"/>
        <c:axPos val="b"/>
        <c:majorTickMark val="none"/>
        <c:minorTickMark val="none"/>
        <c:tickLblPos val="nextTo"/>
        <c:crossAx val="34012544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0.46063</cdr:x>
      <cdr:y>0.3149</cdr:y>
    </cdr:from>
    <cdr:to>
      <cdr:x>0.51523</cdr:x>
      <cdr:y>0.39681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58871" y="1754326"/>
          <a:ext cx="623350" cy="4563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90%</a:t>
          </a:r>
          <a:endParaRPr lang="ru-RU" sz="2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0.51674</cdr:x>
      <cdr:y>0.16917</cdr:y>
    </cdr:from>
    <cdr:to>
      <cdr:x>0.56469</cdr:x>
      <cdr:y>0.25261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899447" y="942439"/>
          <a:ext cx="547429" cy="464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99%</a:t>
          </a:r>
          <a:endParaRPr lang="ru-RU" sz="2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0.82343</cdr:x>
      <cdr:y>0.6148</cdr:y>
    </cdr:from>
    <cdr:to>
      <cdr:x>0.97529</cdr:x>
      <cdr:y>1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0157382" y="2904564"/>
          <a:ext cx="1873252" cy="1819835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DD5C-35F3-4E4B-B8A5-212E89EE3F91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5CF5-CBBA-4E2B-89FB-01E894D6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881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DD5C-35F3-4E4B-B8A5-212E89EE3F91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5CF5-CBBA-4E2B-89FB-01E894D6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085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DD5C-35F3-4E4B-B8A5-212E89EE3F91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5CF5-CBBA-4E2B-89FB-01E894D6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2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DD5C-35F3-4E4B-B8A5-212E89EE3F91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5CF5-CBBA-4E2B-89FB-01E894D6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79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DD5C-35F3-4E4B-B8A5-212E89EE3F91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5CF5-CBBA-4E2B-89FB-01E894D6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453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DD5C-35F3-4E4B-B8A5-212E89EE3F91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5CF5-CBBA-4E2B-89FB-01E894D6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411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DD5C-35F3-4E4B-B8A5-212E89EE3F91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5CF5-CBBA-4E2B-89FB-01E894D6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878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DD5C-35F3-4E4B-B8A5-212E89EE3F91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5CF5-CBBA-4E2B-89FB-01E894D6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12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DD5C-35F3-4E4B-B8A5-212E89EE3F91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5CF5-CBBA-4E2B-89FB-01E894D6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1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DD5C-35F3-4E4B-B8A5-212E89EE3F91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5CF5-CBBA-4E2B-89FB-01E894D6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204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DD5C-35F3-4E4B-B8A5-212E89EE3F91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5CF5-CBBA-4E2B-89FB-01E894D6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23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0DD5C-35F3-4E4B-B8A5-212E89EE3F91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E5CF5-CBBA-4E2B-89FB-01E894D6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84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08335" y="921968"/>
            <a:ext cx="8125622" cy="41532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350" marR="2540" indent="-6350" algn="ctr">
              <a:lnSpc>
                <a:spcPct val="111000"/>
              </a:lnSpc>
              <a:spcAft>
                <a:spcPts val="15"/>
              </a:spcAft>
            </a:pPr>
            <a:r>
              <a:rPr lang="ru-RU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Педсовет</a:t>
            </a:r>
          </a:p>
          <a:p>
            <a:pPr marL="6350" marR="2540" indent="-6350" algn="ctr">
              <a:lnSpc>
                <a:spcPct val="111000"/>
              </a:lnSpc>
              <a:spcAft>
                <a:spcPts val="15"/>
              </a:spcAft>
            </a:pPr>
            <a:r>
              <a:rPr lang="ru-RU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«Эффективность урока, </a:t>
            </a:r>
          </a:p>
          <a:p>
            <a:pPr marL="6350" marR="2540" indent="-6350" algn="ctr">
              <a:lnSpc>
                <a:spcPct val="111000"/>
              </a:lnSpc>
              <a:spcAft>
                <a:spcPts val="15"/>
              </a:spcAft>
            </a:pPr>
            <a:r>
              <a:rPr lang="ru-RU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педагогические находки </a:t>
            </a:r>
          </a:p>
          <a:p>
            <a:pPr marL="6350" marR="2540" indent="-6350" algn="ctr">
              <a:lnSpc>
                <a:spcPct val="111000"/>
              </a:lnSpc>
              <a:spcAft>
                <a:spcPts val="15"/>
              </a:spcAft>
            </a:pPr>
            <a:r>
              <a:rPr lang="ru-RU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и инновационные технологии –</a:t>
            </a:r>
          </a:p>
          <a:p>
            <a:pPr marL="6350" marR="2540" indent="-6350" algn="ctr">
              <a:lnSpc>
                <a:spcPct val="111000"/>
              </a:lnSpc>
              <a:spcAft>
                <a:spcPts val="15"/>
              </a:spcAft>
            </a:pPr>
            <a:r>
              <a:rPr lang="ru-RU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стимул успешного развития </a:t>
            </a:r>
          </a:p>
          <a:p>
            <a:pPr marL="6350" marR="2540" indent="-6350" algn="ctr">
              <a:lnSpc>
                <a:spcPct val="111000"/>
              </a:lnSpc>
              <a:spcAft>
                <a:spcPts val="15"/>
              </a:spcAft>
            </a:pPr>
            <a:r>
              <a:rPr lang="ru-RU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мотивационной сферы учащихся»</a:t>
            </a:r>
            <a:endParaRPr lang="ru-RU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3011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334803761"/>
              </p:ext>
            </p:extLst>
          </p:nvPr>
        </p:nvGraphicFramePr>
        <p:xfrm>
          <a:off x="-61301" y="99198"/>
          <a:ext cx="12345706" cy="7554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2508" y="99198"/>
            <a:ext cx="104380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учебных результатов</a:t>
            </a:r>
          </a:p>
          <a:p>
            <a:pPr algn="ctr"/>
            <a:r>
              <a:rPr lang="ru-RU" sz="4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0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категориям </a:t>
            </a:r>
          </a:p>
          <a:p>
            <a:pPr algn="ctr"/>
            <a:r>
              <a:rPr lang="ru-RU" sz="4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четверть</a:t>
            </a:r>
          </a:p>
        </p:txBody>
      </p:sp>
    </p:spTree>
    <p:extLst>
      <p:ext uri="{BB962C8B-B14F-4D97-AF65-F5344CB8AC3E}">
        <p14:creationId xmlns:p14="http://schemas.microsoft.com/office/powerpoint/2010/main" val="3459517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3"/>
          <a:srcRect l="21807" t="18814" r="21272" b="9920"/>
          <a:stretch/>
        </p:blipFill>
        <p:spPr bwMode="auto">
          <a:xfrm>
            <a:off x="770021" y="409574"/>
            <a:ext cx="5621299" cy="4403058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4"/>
          <a:srcRect l="21325" t="18244" r="21272" b="12771"/>
          <a:stretch/>
        </p:blipFill>
        <p:spPr bwMode="auto">
          <a:xfrm>
            <a:off x="5288933" y="2598823"/>
            <a:ext cx="5603656" cy="4034338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9819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97599" y="1809126"/>
            <a:ext cx="106738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обучаюшихся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-х классов,</a:t>
            </a:r>
          </a:p>
          <a:p>
            <a:pPr algn="ctr" font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репетиционной работе 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 языку</a:t>
            </a:r>
          </a:p>
          <a:p>
            <a:pPr algn="ctr" font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Учителя: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Коновалова Л.М.,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Сундрунова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 В.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8170" y="239466"/>
            <a:ext cx="104380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учебных результатов</a:t>
            </a:r>
            <a:r>
              <a:rPr lang="ru-RU" sz="48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2018-2019 учебный год</a:t>
            </a:r>
            <a:endParaRPr lang="ru-RU" sz="4800" b="1" dirty="0" smtClean="0">
              <a:ln w="9525">
                <a:solidFill>
                  <a:srgbClr val="FF0066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/>
          </p:nvPr>
        </p:nvGraphicFramePr>
        <p:xfrm>
          <a:off x="252633" y="3378786"/>
          <a:ext cx="11742851" cy="30500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{5A111915-BE36-4E01-A7E5-04B1672EAD32}</a:tableStyleId>
              </a:tblPr>
              <a:tblGrid>
                <a:gridCol w="1058809">
                  <a:extLst>
                    <a:ext uri="{9D8B030D-6E8A-4147-A177-3AD203B41FA5}">
                      <a16:colId xmlns:a16="http://schemas.microsoft.com/office/drawing/2014/main" val="1468010976"/>
                    </a:ext>
                  </a:extLst>
                </a:gridCol>
                <a:gridCol w="1913021">
                  <a:extLst>
                    <a:ext uri="{9D8B030D-6E8A-4147-A177-3AD203B41FA5}">
                      <a16:colId xmlns:a16="http://schemas.microsoft.com/office/drawing/2014/main" val="2235664496"/>
                    </a:ext>
                  </a:extLst>
                </a:gridCol>
                <a:gridCol w="1900990">
                  <a:extLst>
                    <a:ext uri="{9D8B030D-6E8A-4147-A177-3AD203B41FA5}">
                      <a16:colId xmlns:a16="http://schemas.microsoft.com/office/drawing/2014/main" val="3525419950"/>
                    </a:ext>
                  </a:extLst>
                </a:gridCol>
                <a:gridCol w="649705">
                  <a:extLst>
                    <a:ext uri="{9D8B030D-6E8A-4147-A177-3AD203B41FA5}">
                      <a16:colId xmlns:a16="http://schemas.microsoft.com/office/drawing/2014/main" val="3761783296"/>
                    </a:ext>
                  </a:extLst>
                </a:gridCol>
                <a:gridCol w="541421">
                  <a:extLst>
                    <a:ext uri="{9D8B030D-6E8A-4147-A177-3AD203B41FA5}">
                      <a16:colId xmlns:a16="http://schemas.microsoft.com/office/drawing/2014/main" val="691911324"/>
                    </a:ext>
                  </a:extLst>
                </a:gridCol>
                <a:gridCol w="661737">
                  <a:extLst>
                    <a:ext uri="{9D8B030D-6E8A-4147-A177-3AD203B41FA5}">
                      <a16:colId xmlns:a16="http://schemas.microsoft.com/office/drawing/2014/main" val="3529760422"/>
                    </a:ext>
                  </a:extLst>
                </a:gridCol>
                <a:gridCol w="649705">
                  <a:extLst>
                    <a:ext uri="{9D8B030D-6E8A-4147-A177-3AD203B41FA5}">
                      <a16:colId xmlns:a16="http://schemas.microsoft.com/office/drawing/2014/main" val="1756254603"/>
                    </a:ext>
                  </a:extLst>
                </a:gridCol>
                <a:gridCol w="1756611">
                  <a:extLst>
                    <a:ext uri="{9D8B030D-6E8A-4147-A177-3AD203B41FA5}">
                      <a16:colId xmlns:a16="http://schemas.microsoft.com/office/drawing/2014/main" val="1013947846"/>
                    </a:ext>
                  </a:extLst>
                </a:gridCol>
                <a:gridCol w="1407694">
                  <a:extLst>
                    <a:ext uri="{9D8B030D-6E8A-4147-A177-3AD203B41FA5}">
                      <a16:colId xmlns:a16="http://schemas.microsoft.com/office/drawing/2014/main" val="1096148233"/>
                    </a:ext>
                  </a:extLst>
                </a:gridCol>
                <a:gridCol w="12031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9233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учащихся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классе 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учащихся,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выполнявших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работу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за работу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Обученность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378797"/>
                  </a:ext>
                </a:extLst>
              </a:tr>
              <a:tr h="7386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3976210"/>
                  </a:ext>
                </a:extLst>
              </a:tr>
              <a:tr h="512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9а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5600628"/>
                  </a:ext>
                </a:extLst>
              </a:tr>
              <a:tr h="512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9б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44,87%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34,78%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013202"/>
                  </a:ext>
                </a:extLst>
              </a:tr>
              <a:tr h="3721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9в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39,33%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20,83%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140870"/>
                  </a:ext>
                </a:extLst>
              </a:tr>
              <a:tr h="1402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47%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423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/>
          </p:nvPr>
        </p:nvGraphicFramePr>
        <p:xfrm>
          <a:off x="0" y="1757082"/>
          <a:ext cx="12622305" cy="5100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07818" y="2732004"/>
            <a:ext cx="38448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Репетиционная работа в формате ОГЭ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8802" y="-236588"/>
            <a:ext cx="104380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учебных результатов</a:t>
            </a:r>
            <a:r>
              <a:rPr lang="ru-RU" sz="48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2018-2019 учебный год</a:t>
            </a:r>
            <a:endParaRPr lang="ru-RU" sz="4800" b="1" dirty="0" smtClean="0">
              <a:ln w="9525">
                <a:solidFill>
                  <a:srgbClr val="FF0066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8802" y="1228880"/>
            <a:ext cx="106738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обучаюшихся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-х классов,</a:t>
            </a:r>
          </a:p>
          <a:p>
            <a:pPr algn="ctr" font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репетиционной работе 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 языку</a:t>
            </a:r>
          </a:p>
          <a:p>
            <a:pPr algn="ctr" font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Учителя: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Коновалова Л.М.,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Сундрунова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 В.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999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1571139" y="2163753"/>
          <a:ext cx="8429072" cy="441729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733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82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380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62492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63399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205430">
                <a:tc>
                  <a:txBody>
                    <a:bodyPr/>
                    <a:lstStyle/>
                    <a:p>
                      <a:pPr algn="ctr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Репетиционная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контрольная работа в формате ОГЭ</a:t>
                      </a:r>
                      <a:endParaRPr lang="ru-RU" sz="24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78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отметка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8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успеваемости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2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9а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9б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45,5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9в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Итог: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26,8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03980" y="1163585"/>
            <a:ext cx="10673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обучаюшихся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-х классов,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ДКР по математике 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Учителя: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Третьякова Л.С., Гусева А.В.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1867" y="-296608"/>
            <a:ext cx="104380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учебных результатов</a:t>
            </a:r>
            <a:r>
              <a:rPr lang="ru-RU" sz="48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8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ДКР  2018-2019 учебный год</a:t>
            </a:r>
            <a:endParaRPr lang="ru-RU" sz="4800" b="1" dirty="0" smtClean="0">
              <a:ln w="9525">
                <a:solidFill>
                  <a:srgbClr val="FF0066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0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/>
          </p:nvPr>
        </p:nvGraphicFramePr>
        <p:xfrm>
          <a:off x="-430306" y="1712114"/>
          <a:ext cx="12622305" cy="5100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2510" y="-154294"/>
            <a:ext cx="104380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учебных результатов </a:t>
            </a:r>
          </a:p>
          <a:p>
            <a:pPr algn="ctr"/>
            <a:r>
              <a:rPr lang="ru-RU" sz="40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0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  2018-2019 учебный год</a:t>
            </a:r>
            <a:endParaRPr lang="ru-RU" sz="4000" b="1" dirty="0" smtClean="0">
              <a:ln w="9525">
                <a:solidFill>
                  <a:srgbClr val="FF0066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3980" y="1163585"/>
            <a:ext cx="106738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обучаюшихся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-х классов,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ДКР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 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Учителя: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Третьякова Л.С., Гусева А.В.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723691"/>
            <a:ext cx="38448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Контрольная работа в формате ОГЭ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855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97599" y="1809126"/>
            <a:ext cx="106738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обучаюшихся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класса,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репетиционной работе 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 языку</a:t>
            </a:r>
          </a:p>
          <a:p>
            <a:pPr algn="ctr" font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Коновалова Л.М.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5484" y="239466"/>
            <a:ext cx="104380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учебных результатов</a:t>
            </a:r>
            <a:r>
              <a:rPr lang="ru-RU" sz="48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8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2018-2019 учебный год </a:t>
            </a:r>
            <a:r>
              <a:rPr lang="ru-RU" sz="4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четверть</a:t>
            </a:r>
            <a:endParaRPr lang="ru-RU" sz="4800" b="1" dirty="0" smtClean="0">
              <a:ln w="9525">
                <a:solidFill>
                  <a:srgbClr val="FF0066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/>
          </p:nvPr>
        </p:nvGraphicFramePr>
        <p:xfrm>
          <a:off x="210964" y="3378786"/>
          <a:ext cx="11884783" cy="173164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96093">
                  <a:extLst>
                    <a:ext uri="{9D8B030D-6E8A-4147-A177-3AD203B41FA5}">
                      <a16:colId xmlns:a16="http://schemas.microsoft.com/office/drawing/2014/main" val="2235664496"/>
                    </a:ext>
                  </a:extLst>
                </a:gridCol>
                <a:gridCol w="2292887">
                  <a:extLst>
                    <a:ext uri="{9D8B030D-6E8A-4147-A177-3AD203B41FA5}">
                      <a16:colId xmlns:a16="http://schemas.microsoft.com/office/drawing/2014/main" val="3525419950"/>
                    </a:ext>
                  </a:extLst>
                </a:gridCol>
                <a:gridCol w="780557">
                  <a:extLst>
                    <a:ext uri="{9D8B030D-6E8A-4147-A177-3AD203B41FA5}">
                      <a16:colId xmlns:a16="http://schemas.microsoft.com/office/drawing/2014/main" val="3761783296"/>
                    </a:ext>
                  </a:extLst>
                </a:gridCol>
                <a:gridCol w="585417">
                  <a:extLst>
                    <a:ext uri="{9D8B030D-6E8A-4147-A177-3AD203B41FA5}">
                      <a16:colId xmlns:a16="http://schemas.microsoft.com/office/drawing/2014/main" val="691911324"/>
                    </a:ext>
                  </a:extLst>
                </a:gridCol>
                <a:gridCol w="756165">
                  <a:extLst>
                    <a:ext uri="{9D8B030D-6E8A-4147-A177-3AD203B41FA5}">
                      <a16:colId xmlns:a16="http://schemas.microsoft.com/office/drawing/2014/main" val="3529760422"/>
                    </a:ext>
                  </a:extLst>
                </a:gridCol>
                <a:gridCol w="817146">
                  <a:extLst>
                    <a:ext uri="{9D8B030D-6E8A-4147-A177-3AD203B41FA5}">
                      <a16:colId xmlns:a16="http://schemas.microsoft.com/office/drawing/2014/main" val="1756254603"/>
                    </a:ext>
                  </a:extLst>
                </a:gridCol>
                <a:gridCol w="1975785">
                  <a:extLst>
                    <a:ext uri="{9D8B030D-6E8A-4147-A177-3AD203B41FA5}">
                      <a16:colId xmlns:a16="http://schemas.microsoft.com/office/drawing/2014/main" val="1013947846"/>
                    </a:ext>
                  </a:extLst>
                </a:gridCol>
                <a:gridCol w="1451348">
                  <a:extLst>
                    <a:ext uri="{9D8B030D-6E8A-4147-A177-3AD203B41FA5}">
                      <a16:colId xmlns:a16="http://schemas.microsoft.com/office/drawing/2014/main" val="1096148233"/>
                    </a:ext>
                  </a:extLst>
                </a:gridCol>
                <a:gridCol w="13293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9233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учащихся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классе </a:t>
                      </a:r>
                      <a:endParaRPr lang="ru-RU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учащихся, выполнявших работу</a:t>
                      </a:r>
                      <a:endParaRPr lang="ru-RU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за работу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Обученность</a:t>
                      </a:r>
                      <a:endParaRPr lang="ru-RU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</a:t>
                      </a:r>
                      <a:endParaRPr lang="ru-RU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endParaRPr lang="ru-RU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378797"/>
                  </a:ext>
                </a:extLst>
              </a:tr>
              <a:tr h="386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8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3976210"/>
                  </a:ext>
                </a:extLst>
              </a:tr>
              <a:tr h="512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600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238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7839144"/>
              </p:ext>
            </p:extLst>
          </p:nvPr>
        </p:nvGraphicFramePr>
        <p:xfrm>
          <a:off x="-628269" y="1391603"/>
          <a:ext cx="12622305" cy="5100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2510" y="-154294"/>
            <a:ext cx="104380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учебных результатов </a:t>
            </a:r>
          </a:p>
          <a:p>
            <a:pPr algn="ctr"/>
            <a:r>
              <a:rPr lang="ru-RU" sz="40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2018-2019 учебный год</a:t>
            </a:r>
            <a:endParaRPr lang="ru-RU" sz="4000" b="1" dirty="0" smtClean="0">
              <a:ln w="9525">
                <a:solidFill>
                  <a:srgbClr val="FF0066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3980" y="1163585"/>
            <a:ext cx="10673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обучаюшихся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класса,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репетиционной работе по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 языку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Коновалова Л.М.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818" y="2732004"/>
            <a:ext cx="38448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Репетиционная работа в формате ЕГЭ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863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1571139" y="2163753"/>
          <a:ext cx="8429072" cy="294456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733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82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380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62492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63399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205430">
                <a:tc>
                  <a:txBody>
                    <a:bodyPr/>
                    <a:lstStyle/>
                    <a:p>
                      <a:pPr algn="ctr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Контрольная работа в формате ЕГЭ</a:t>
                      </a:r>
                    </a:p>
                    <a:p>
                      <a:pPr algn="ctr" fontAlgn="t"/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78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отметка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8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успеваемости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2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86,4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03980" y="1163585"/>
            <a:ext cx="10673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обучаюшихся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класса,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 по математике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Третьякова Л.С.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633" y="-201809"/>
            <a:ext cx="1764645" cy="18356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21867" y="-296608"/>
            <a:ext cx="104380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учебных результатов</a:t>
            </a:r>
            <a:r>
              <a:rPr lang="ru-RU" sz="48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8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8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  2018-2019 учебный год</a:t>
            </a:r>
            <a:endParaRPr lang="ru-RU" sz="4800" b="1" dirty="0" smtClean="0">
              <a:ln w="9525">
                <a:solidFill>
                  <a:srgbClr val="FF0066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886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/>
          </p:nvPr>
        </p:nvGraphicFramePr>
        <p:xfrm>
          <a:off x="-430306" y="1712114"/>
          <a:ext cx="12622305" cy="5100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2510" y="-154294"/>
            <a:ext cx="104380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учебных результатов </a:t>
            </a:r>
          </a:p>
          <a:p>
            <a:pPr algn="ctr"/>
            <a:r>
              <a:rPr lang="ru-RU" sz="40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РКР  2018-2019 учебный год</a:t>
            </a:r>
            <a:endParaRPr lang="ru-RU" sz="4000" b="1" dirty="0" smtClean="0">
              <a:ln w="9525">
                <a:solidFill>
                  <a:srgbClr val="FF0066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3980" y="1163585"/>
            <a:ext cx="10673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обучаюшихся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класса,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 в формате ЕГЭ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Третьякова Л.С.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723691"/>
            <a:ext cx="3844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Контрольная работа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70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5128" t="21229" r="49915" b="3214"/>
          <a:stretch/>
        </p:blipFill>
        <p:spPr>
          <a:xfrm>
            <a:off x="2619214" y="245616"/>
            <a:ext cx="4988456" cy="60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57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22929" t="17674" r="21112" b="9350"/>
          <a:stretch/>
        </p:blipFill>
        <p:spPr bwMode="auto">
          <a:xfrm>
            <a:off x="3716359" y="134654"/>
            <a:ext cx="4237668" cy="3072009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/>
          <a:srcRect l="21326" t="19099" r="20631" b="10490"/>
          <a:stretch/>
        </p:blipFill>
        <p:spPr bwMode="auto">
          <a:xfrm>
            <a:off x="685060" y="3063168"/>
            <a:ext cx="4638502" cy="3199846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/>
          <a:srcRect l="21165" t="18244" r="20791" b="7640"/>
          <a:stretch/>
        </p:blipFill>
        <p:spPr bwMode="auto">
          <a:xfrm>
            <a:off x="6257207" y="3063168"/>
            <a:ext cx="4638502" cy="3199846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5094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249415" y="2205317"/>
          <a:ext cx="11488153" cy="323288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68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04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93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2491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22491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42199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02782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22491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22491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1323462">
                <a:tc>
                  <a:txBody>
                    <a:bodyPr/>
                    <a:lstStyle/>
                    <a:p>
                      <a:pPr algn="ctr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по</a:t>
                      </a:r>
                      <a:r>
                        <a:rPr lang="ru-RU" sz="24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математике</a:t>
                      </a:r>
                      <a:endParaRPr lang="ru-RU" sz="2400" b="1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</a:t>
                      </a:r>
                      <a:r>
                        <a:rPr lang="ru-RU" sz="24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73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400" b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</a:t>
                      </a: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 fontAlgn="t"/>
                      <a:r>
                        <a:rPr lang="ru-RU" sz="1400" b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400" b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</a:t>
                      </a: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 fontAlgn="t"/>
                      <a:r>
                        <a:rPr lang="ru-RU" sz="1400" b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</a:t>
                      </a:r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емости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400" b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</a:t>
                      </a: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 fontAlgn="t"/>
                      <a:r>
                        <a:rPr lang="ru-RU" sz="1400" b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400" b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</a:t>
                      </a: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 fontAlgn="t"/>
                      <a:r>
                        <a:rPr lang="ru-RU" sz="1400" b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</a:t>
                      </a:r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емости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класс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3,47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3,47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03980" y="1163585"/>
            <a:ext cx="10673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обучаюшихся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класса,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Слащева Е.А.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1867" y="-296608"/>
            <a:ext cx="104380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учебных результатов</a:t>
            </a:r>
            <a:r>
              <a:rPr lang="ru-RU" sz="48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8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8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  2018-2019 учебный год</a:t>
            </a:r>
            <a:endParaRPr lang="ru-RU" sz="4800" b="1" dirty="0" smtClean="0">
              <a:ln w="9525">
                <a:solidFill>
                  <a:srgbClr val="FF0066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707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/>
          </p:nvPr>
        </p:nvGraphicFramePr>
        <p:xfrm>
          <a:off x="-430306" y="1712114"/>
          <a:ext cx="12622305" cy="5100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2510" y="-154294"/>
            <a:ext cx="104380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учебных результатов </a:t>
            </a:r>
          </a:p>
          <a:p>
            <a:pPr algn="ctr"/>
            <a:r>
              <a:rPr lang="ru-RU" sz="40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0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  2018-2019 учебный год</a:t>
            </a:r>
            <a:endParaRPr lang="ru-RU" sz="4000" b="1" dirty="0" smtClean="0">
              <a:ln w="9525">
                <a:solidFill>
                  <a:srgbClr val="FF0066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3980" y="1163585"/>
            <a:ext cx="10673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обучаюшихся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класса,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</a:t>
            </a:r>
          </a:p>
          <a:p>
            <a:pPr algn="ctr" font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РПР по математике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Слащева Е.А.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647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249415" y="2205317"/>
          <a:ext cx="11488153" cy="323288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68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04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93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2491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22491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42199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02782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22491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22491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1323462">
                <a:tc>
                  <a:txBody>
                    <a:bodyPr/>
                    <a:lstStyle/>
                    <a:p>
                      <a:pPr algn="ctr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по</a:t>
                      </a:r>
                      <a:r>
                        <a:rPr lang="ru-RU" sz="24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русскому языку</a:t>
                      </a:r>
                      <a:endParaRPr lang="ru-RU" sz="2400" b="1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</a:t>
                      </a:r>
                      <a:r>
                        <a:rPr lang="ru-RU" sz="24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73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400" b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</a:t>
                      </a: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 fontAlgn="t"/>
                      <a:r>
                        <a:rPr lang="ru-RU" sz="1400" b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400" b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</a:t>
                      </a: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 fontAlgn="t"/>
                      <a:r>
                        <a:rPr lang="ru-RU" sz="1400" b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</a:t>
                      </a:r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емости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400" b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</a:t>
                      </a: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 fontAlgn="t"/>
                      <a:r>
                        <a:rPr lang="ru-RU" sz="1400" b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400" b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</a:t>
                      </a: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 fontAlgn="t"/>
                      <a:r>
                        <a:rPr lang="ru-RU" sz="1400" b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</a:t>
                      </a:r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емости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класс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03980" y="1163585"/>
            <a:ext cx="10673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обучаюшихся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класса,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 языку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Слащева Е.А.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1867" y="-296608"/>
            <a:ext cx="104380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учебных результатов</a:t>
            </a:r>
            <a:r>
              <a:rPr lang="ru-RU" sz="48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8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8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  2018-2019 учебный год</a:t>
            </a:r>
            <a:endParaRPr lang="ru-RU" sz="4800" b="1" dirty="0" smtClean="0">
              <a:ln w="9525">
                <a:solidFill>
                  <a:srgbClr val="FF0066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769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/>
          </p:nvPr>
        </p:nvGraphicFramePr>
        <p:xfrm>
          <a:off x="-430306" y="1712114"/>
          <a:ext cx="12622305" cy="5100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2510" y="-154294"/>
            <a:ext cx="104380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учебных результатов </a:t>
            </a:r>
          </a:p>
          <a:p>
            <a:pPr algn="ctr"/>
            <a:r>
              <a:rPr lang="ru-RU" sz="40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0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  2018-2019 учебный год</a:t>
            </a:r>
            <a:endParaRPr lang="ru-RU" sz="4000" b="1" dirty="0" smtClean="0">
              <a:ln w="9525">
                <a:solidFill>
                  <a:srgbClr val="FF0066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3980" y="1163585"/>
            <a:ext cx="10673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обучаюшихся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класса,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</a:t>
            </a:r>
          </a:p>
          <a:p>
            <a:pPr algn="ctr" font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РПР по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 языку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Слащева Е.А.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059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1571139" y="2163753"/>
          <a:ext cx="8429072" cy="441729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733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82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380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62492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63399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205430">
                <a:tc>
                  <a:txBody>
                    <a:bodyPr/>
                    <a:lstStyle/>
                    <a:p>
                      <a:pPr algn="ctr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</a:t>
                      </a:r>
                    </a:p>
                    <a:p>
                      <a:pPr algn="ctr" fontAlgn="t"/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78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отметка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8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успеваемости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2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9а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9б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9в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Итог: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03980" y="1163585"/>
            <a:ext cx="10673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обучаюшихся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-х классов,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РПР по информатике 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Коновалова Л.М.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1867" y="-296608"/>
            <a:ext cx="104380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учебных результатов</a:t>
            </a:r>
            <a:r>
              <a:rPr lang="ru-RU" sz="48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8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8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  2018-2019 учебный год</a:t>
            </a:r>
            <a:endParaRPr lang="ru-RU" sz="4800" b="1" dirty="0" smtClean="0">
              <a:ln w="9525">
                <a:solidFill>
                  <a:srgbClr val="FF0066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98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/>
          </p:nvPr>
        </p:nvGraphicFramePr>
        <p:xfrm>
          <a:off x="-430306" y="1712114"/>
          <a:ext cx="12622305" cy="5100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2510" y="-154294"/>
            <a:ext cx="104380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учебных результатов </a:t>
            </a:r>
          </a:p>
          <a:p>
            <a:pPr algn="ctr"/>
            <a:r>
              <a:rPr lang="ru-RU" sz="40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0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  2018-2019 учебный год</a:t>
            </a:r>
            <a:endParaRPr lang="ru-RU" sz="4000" b="1" dirty="0" smtClean="0">
              <a:ln w="9525">
                <a:solidFill>
                  <a:srgbClr val="FF0066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3980" y="1163585"/>
            <a:ext cx="10673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обучаюшихся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-х классов,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информатике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Коновалова Л.М.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723691"/>
            <a:ext cx="3844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090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/>
          </p:nvPr>
        </p:nvGraphicFramePr>
        <p:xfrm>
          <a:off x="-311909" y="1815152"/>
          <a:ext cx="13249987" cy="5042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99230" y="0"/>
            <a:ext cx="1075906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результатов учебной деятельности </a:t>
            </a:r>
          </a:p>
          <a:p>
            <a:pPr algn="ctr"/>
            <a:r>
              <a:rPr lang="ru-RU" sz="32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РПР - </a:t>
            </a:r>
            <a:r>
              <a:rPr lang="ru-RU" sz="3200" b="1" i="1" dirty="0" smtClean="0">
                <a:ln w="95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полугодие 2018 года</a:t>
            </a:r>
            <a:endParaRPr lang="ru-RU" sz="3200" b="1" dirty="0" smtClean="0">
              <a:ln w="9525">
                <a:solidFill>
                  <a:srgbClr val="002060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n w="9525">
                  <a:solidFill>
                    <a:srgbClr val="009900"/>
                  </a:solidFill>
                  <a:prstDash val="solid"/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Черкашин Сергей Борисович</a:t>
            </a:r>
          </a:p>
          <a:p>
            <a:pPr algn="ctr"/>
            <a:r>
              <a:rPr lang="ru-RU" sz="3200" b="1" i="1" dirty="0" smtClean="0">
                <a:ln w="95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   </a:t>
            </a:r>
            <a:endParaRPr lang="ru-RU" sz="3200" b="1" i="1" dirty="0">
              <a:ln w="9525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225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298939" y="2697479"/>
          <a:ext cx="11625230" cy="376905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038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8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8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8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8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8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381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463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3548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572651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успеваемости</a:t>
                      </a:r>
                      <a:r>
                        <a:rPr lang="ru-RU" sz="18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географии</a:t>
                      </a:r>
                    </a:p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2017-2018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обучающихся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9-х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классов, участвовавших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проведении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РПР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результатов</a:t>
                      </a:r>
                      <a:r>
                        <a:rPr lang="ru-RU" sz="18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-х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классов, </a:t>
                      </a:r>
                      <a:endParaRPr lang="ru-RU" sz="18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участвовавших в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проведении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региональных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проверочных работ </a:t>
                      </a:r>
                      <a:endParaRPr lang="ru-RU" sz="18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географии в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году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039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отметка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</a:t>
                      </a:r>
                    </a:p>
                    <a:p>
                      <a:pPr algn="ctr" fontAlgn="t"/>
                      <a:r>
                        <a:rPr lang="ru-RU" sz="18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ности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</a:t>
                      </a:r>
                      <a:endParaRPr lang="ru-RU" sz="18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8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обучающихся, </a:t>
                      </a:r>
                      <a:endParaRPr lang="ru-RU" sz="18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получивших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следующие отметки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отметка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</a:t>
                      </a:r>
                    </a:p>
                    <a:p>
                      <a:pPr algn="ctr" fontAlgn="t"/>
                      <a:r>
                        <a:rPr lang="ru-RU" sz="18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ности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емости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0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94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037551" y="1497150"/>
            <a:ext cx="7782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обучаюшихся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9-х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РПР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географии </a:t>
            </a:r>
          </a:p>
          <a:p>
            <a:pPr algn="ctr" font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Маркина Ю.С.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2510" y="-154294"/>
            <a:ext cx="104380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учебных результатов</a:t>
            </a:r>
            <a:r>
              <a:rPr lang="ru-RU" sz="48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8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РПР  2017-2018 учебный год</a:t>
            </a:r>
            <a:endParaRPr lang="ru-RU" sz="4800" b="1" dirty="0" smtClean="0">
              <a:ln w="9525">
                <a:solidFill>
                  <a:srgbClr val="FF0066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605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/>
          </p:nvPr>
        </p:nvGraphicFramePr>
        <p:xfrm>
          <a:off x="175845" y="1969477"/>
          <a:ext cx="11804979" cy="4614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2510" y="-154294"/>
            <a:ext cx="1043808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учебных результатов</a:t>
            </a:r>
            <a:r>
              <a:rPr lang="ru-RU" sz="48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8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РПР  2017-2018 учебный год</a:t>
            </a:r>
            <a:endParaRPr lang="ru-RU" sz="4800" b="1" dirty="0" smtClean="0">
              <a:ln w="9525">
                <a:solidFill>
                  <a:srgbClr val="FF0066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географии</a:t>
            </a:r>
            <a:r>
              <a:rPr lang="ru-RU" sz="2800" b="1" dirty="0" smtClean="0">
                <a:ln w="9525">
                  <a:solidFill>
                    <a:srgbClr val="FF0066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n w="9525">
                  <a:solidFill>
                    <a:srgbClr val="FF0066"/>
                  </a:solidFill>
                  <a:prstDash val="solid"/>
                </a:ln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класс </a:t>
            </a:r>
            <a:endParaRPr lang="ru-RU" sz="2800" b="1" dirty="0">
              <a:ln w="95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8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Маркина Ю.С.</a:t>
            </a:r>
            <a:endParaRPr lang="ru-RU" sz="28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15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6547" t="21945" r="50784" b="4121"/>
          <a:stretch/>
        </p:blipFill>
        <p:spPr>
          <a:xfrm>
            <a:off x="3063380" y="0"/>
            <a:ext cx="5073231" cy="645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83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298939" y="2697479"/>
          <a:ext cx="11625230" cy="376905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038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8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8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8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8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8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381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463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3548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572651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успеваемости</a:t>
                      </a:r>
                      <a:r>
                        <a:rPr lang="ru-RU" sz="18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биологии</a:t>
                      </a:r>
                    </a:p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 </a:t>
                      </a:r>
                      <a:r>
                        <a:rPr lang="en-US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четверть</a:t>
                      </a:r>
                      <a:r>
                        <a:rPr lang="en-US" sz="18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2018-2019 учебный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обучающихся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9-х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классов, участвовавших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проведении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РПР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результатов</a:t>
                      </a:r>
                      <a:r>
                        <a:rPr lang="ru-RU" sz="18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-х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классов, </a:t>
                      </a:r>
                      <a:endParaRPr lang="ru-RU" sz="18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участвовавших в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проведении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региональных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проверочных работ </a:t>
                      </a:r>
                      <a:endParaRPr lang="ru-RU" sz="18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биологии</a:t>
                      </a:r>
                      <a:r>
                        <a:rPr lang="ru-RU" sz="18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году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039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отметка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</a:t>
                      </a:r>
                    </a:p>
                    <a:p>
                      <a:pPr algn="ctr" fontAlgn="t"/>
                      <a:r>
                        <a:rPr lang="ru-RU" sz="18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ности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</a:t>
                      </a:r>
                      <a:endParaRPr lang="ru-RU" sz="18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8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обучающихся, </a:t>
                      </a:r>
                      <a:endParaRPr lang="ru-RU" sz="18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получивших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следующие отметки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отметка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</a:t>
                      </a:r>
                    </a:p>
                    <a:p>
                      <a:pPr algn="ctr" fontAlgn="t"/>
                      <a:r>
                        <a:rPr lang="ru-RU" sz="18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ности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емости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0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94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037551" y="1497150"/>
            <a:ext cx="7782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обучаюшихся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9-х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РПР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биологии</a:t>
            </a:r>
          </a:p>
          <a:p>
            <a:pPr algn="ctr" font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Шиварева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С.Ю.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2510" y="-154294"/>
            <a:ext cx="104380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учебных результатов</a:t>
            </a:r>
            <a:r>
              <a:rPr lang="ru-RU" sz="48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8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РПР  2017-2018 учебный год</a:t>
            </a:r>
            <a:endParaRPr lang="ru-RU" sz="4800" b="1" dirty="0" smtClean="0">
              <a:ln w="9525">
                <a:solidFill>
                  <a:srgbClr val="FF0066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792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/>
          </p:nvPr>
        </p:nvGraphicFramePr>
        <p:xfrm>
          <a:off x="175845" y="1969477"/>
          <a:ext cx="11804979" cy="4614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2510" y="-154294"/>
            <a:ext cx="1043808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учебных результатов</a:t>
            </a:r>
            <a:r>
              <a:rPr lang="ru-RU" sz="48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8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РПР  2017-2018 учебный год</a:t>
            </a:r>
            <a:endParaRPr lang="ru-RU" sz="4800" b="1" dirty="0" smtClean="0">
              <a:ln w="9525">
                <a:solidFill>
                  <a:srgbClr val="FF0066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биологии</a:t>
            </a:r>
            <a:r>
              <a:rPr lang="ru-RU" sz="2800" b="1" dirty="0" smtClean="0">
                <a:ln w="9525">
                  <a:solidFill>
                    <a:srgbClr val="FF0066"/>
                  </a:solidFill>
                  <a:prstDash val="solid"/>
                </a:ln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класс </a:t>
            </a:r>
            <a:endParaRPr lang="ru-RU" sz="2800" b="1" dirty="0">
              <a:ln w="95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800" b="1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Шиварева</a:t>
            </a:r>
            <a:r>
              <a:rPr lang="ru-RU" sz="28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С.Ю.</a:t>
            </a:r>
            <a:endParaRPr lang="ru-RU" sz="28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26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553900" y="2132440"/>
          <a:ext cx="11115305" cy="46065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0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1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6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07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69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69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07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538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145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2701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3707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342447">
                <a:tc gridSpan="4">
                  <a:txBody>
                    <a:bodyPr/>
                    <a:lstStyle/>
                    <a:p>
                      <a:pPr marL="768350" marR="205740" indent="-353695" algn="ctr">
                        <a:lnSpc>
                          <a:spcPct val="103000"/>
                        </a:lnSpc>
                        <a:spcAft>
                          <a:spcPts val="235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успеваемости по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математике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36830" algn="ctr">
                        <a:lnSpc>
                          <a:spcPct val="107000"/>
                        </a:lnSpc>
                        <a:spcAft>
                          <a:spcPts val="265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1 четверть 2018-2019 учебного года </a:t>
                      </a:r>
                    </a:p>
                    <a:p>
                      <a:pPr marL="1739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9-х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классов,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75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участвовавших в проведении </a:t>
                      </a:r>
                    </a:p>
                    <a:p>
                      <a:pPr marR="419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РПР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2018 году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R="349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результатов обучающихся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9-х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классов, </a:t>
                      </a:r>
                    </a:p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участвовавших в проведении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РПР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387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математике в 2018 году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02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отметка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689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ности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695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marL="1746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22860" marR="19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обучающихся, получивших следующие отметки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отметка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708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285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marL="806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качества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6292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емости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8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5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5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695"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2,71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30,83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8,33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5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2,77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32,18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9,09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68,18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695"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2,84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33,76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5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3,05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38,73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22,73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81,82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7654"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2,78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32,33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10,20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5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2,91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35,45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15,91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75,0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83007" y="0"/>
            <a:ext cx="104380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учебных результатов </a:t>
            </a:r>
          </a:p>
          <a:p>
            <a:pPr algn="ctr"/>
            <a:r>
              <a:rPr lang="ru-RU" sz="28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  2017-2018 учебный год</a:t>
            </a:r>
            <a:endParaRPr lang="ru-RU" sz="2800" b="1" dirty="0" smtClean="0">
              <a:ln w="9525">
                <a:solidFill>
                  <a:srgbClr val="FF0066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3306" y="1015256"/>
            <a:ext cx="105866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9-х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РПР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 четверть 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Гусева А.В.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75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/>
          </p:nvPr>
        </p:nvGraphicFramePr>
        <p:xfrm>
          <a:off x="175845" y="1969477"/>
          <a:ext cx="11804979" cy="4614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157334" y="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учебных результатов </a:t>
            </a:r>
          </a:p>
          <a:p>
            <a:pPr algn="ctr"/>
            <a:r>
              <a:rPr lang="ru-RU" sz="28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  </a:t>
            </a:r>
            <a:r>
              <a:rPr lang="ru-RU" sz="28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2017-2018 учебный год</a:t>
            </a:r>
            <a:endParaRPr lang="ru-RU" sz="2800" b="1" dirty="0">
              <a:ln w="9525">
                <a:solidFill>
                  <a:srgbClr val="FF0066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3306" y="1015256"/>
            <a:ext cx="105866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обучаюшихся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9-х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РПР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 четверть 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Гусева А.В.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251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298938" y="1994582"/>
          <a:ext cx="11625230" cy="439081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852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1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813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942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34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29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837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175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572651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успеваемости</a:t>
                      </a:r>
                      <a:r>
                        <a:rPr lang="ru-RU" sz="18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англ. языку</a:t>
                      </a:r>
                    </a:p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2018-2019 учебный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 10 класса, участвовавшего в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проведении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РПР</a:t>
                      </a:r>
                    </a:p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успеваемости </a:t>
                      </a:r>
                    </a:p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англ. языку </a:t>
                      </a:r>
                    </a:p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1 четверть 2018-20189</a:t>
                      </a:r>
                      <a:r>
                        <a:rPr lang="ru-RU" sz="18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учебного года обучающихся 10</a:t>
                      </a:r>
                      <a:r>
                        <a:rPr lang="ru-RU" sz="18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класса, участвовавших в проведении РПР в 2018 году </a:t>
                      </a:r>
                      <a:endParaRPr lang="ru-RU" sz="1800" b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039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  <a:r>
                        <a:rPr lang="ru-RU" sz="18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</a:t>
                      </a:r>
                      <a:endParaRPr lang="ru-RU" sz="18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</a:t>
                      </a:r>
                    </a:p>
                    <a:p>
                      <a:pPr algn="ctr" fontAlgn="t"/>
                      <a:r>
                        <a:rPr lang="ru-RU" sz="18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ности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</a:t>
                      </a:r>
                      <a:endParaRPr lang="ru-RU" sz="18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8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обучающихся, </a:t>
                      </a:r>
                      <a:endParaRPr lang="ru-RU" sz="18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получивших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следующие отметки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отметка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</a:t>
                      </a:r>
                    </a:p>
                    <a:p>
                      <a:pPr algn="ctr" fontAlgn="t"/>
                      <a:r>
                        <a:rPr lang="ru-RU" sz="18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ности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емости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66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25,04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4.35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3.52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51.31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41.38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03980" y="1163585"/>
            <a:ext cx="10673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обучаюшихся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класса,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участвовавшего</a:t>
            </a:r>
          </a:p>
          <a:p>
            <a:pPr algn="ctr" font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английскому языку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Линёва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О.П.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1867" y="-296608"/>
            <a:ext cx="104380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учебных результатов</a:t>
            </a:r>
            <a:r>
              <a:rPr lang="ru-RU" sz="48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8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8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  2018-2019 учебный год</a:t>
            </a:r>
            <a:endParaRPr lang="ru-RU" sz="4800" b="1" dirty="0" smtClean="0">
              <a:ln w="9525">
                <a:solidFill>
                  <a:srgbClr val="FF0066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628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/>
          </p:nvPr>
        </p:nvGraphicFramePr>
        <p:xfrm>
          <a:off x="-440266" y="1169145"/>
          <a:ext cx="12006637" cy="5688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2510" y="-154294"/>
            <a:ext cx="104380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учебных результатов </a:t>
            </a:r>
          </a:p>
          <a:p>
            <a:pPr algn="ctr"/>
            <a:r>
              <a:rPr lang="ru-RU" sz="40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0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  2018-2019 учебный год</a:t>
            </a:r>
            <a:endParaRPr lang="ru-RU" sz="4000" b="1" dirty="0" smtClean="0">
              <a:ln w="9525">
                <a:solidFill>
                  <a:srgbClr val="FF0066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2510" y="1169145"/>
            <a:ext cx="10673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класса,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английскому языку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Линёва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О.П.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554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22288" t="17389" r="21432" b="8780"/>
          <a:stretch/>
        </p:blipFill>
        <p:spPr bwMode="auto">
          <a:xfrm>
            <a:off x="770021" y="250521"/>
            <a:ext cx="6144347" cy="478670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/>
          <a:srcRect l="22608" t="24516" r="21753" b="31015"/>
          <a:stretch/>
        </p:blipFill>
        <p:spPr bwMode="auto">
          <a:xfrm>
            <a:off x="5592981" y="2630906"/>
            <a:ext cx="5267525" cy="4045027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51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249415" y="2205317"/>
          <a:ext cx="11613571" cy="441729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089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9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45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06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2635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837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60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988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8988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91697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6279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8988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78988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1205430">
                <a:tc>
                  <a:txBody>
                    <a:bodyPr/>
                    <a:lstStyle/>
                    <a:p>
                      <a:pPr algn="ctr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Грамматическое</a:t>
                      </a:r>
                    </a:p>
                    <a:p>
                      <a:pPr algn="ctr" fontAlgn="t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задание</a:t>
                      </a:r>
                    </a:p>
                    <a:p>
                      <a:pPr algn="ctr" fontAlgn="t"/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Диктант</a:t>
                      </a:r>
                    </a:p>
                    <a:p>
                      <a:pPr algn="ctr" fontAlgn="t"/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</a:t>
                      </a:r>
                      <a:r>
                        <a:rPr lang="ru-RU" sz="24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78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отметка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</a:t>
                      </a:r>
                    </a:p>
                    <a:p>
                      <a:pPr algn="ctr" fontAlgn="t"/>
                      <a:r>
                        <a:rPr lang="ru-RU" sz="18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ности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емости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6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 fontAlgn="t"/>
                      <a:r>
                        <a:rPr lang="ru-RU" sz="16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6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 fontAlgn="t"/>
                      <a:r>
                        <a:rPr lang="ru-RU" sz="16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</a:t>
                      </a: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емости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6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 fontAlgn="t"/>
                      <a:r>
                        <a:rPr lang="ru-RU" sz="16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6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 fontAlgn="t"/>
                      <a:r>
                        <a:rPr lang="ru-RU" sz="16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</a:t>
                      </a: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емости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2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5а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3.58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52.77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57.69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96.15</a:t>
                      </a:r>
                      <a:endParaRPr lang="ru-RU" sz="20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3.08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40.92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34.62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69.23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3.33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46.84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46.15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82.69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5б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3.44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48.96</a:t>
                      </a:r>
                      <a:r>
                        <a:rPr lang="ru-RU" sz="2000" b="1" i="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52.00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92.00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2.76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33.12 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52.00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41.04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72.00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5в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3.11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40.30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25.93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85.19 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2.63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30.07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18.52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44.44  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2.87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35.19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22.23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64.82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Итог: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3.37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47.23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44.87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91.03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2.82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34.67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25.64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55.13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3.10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40.95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35.26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73.08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03980" y="1163585"/>
            <a:ext cx="10673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обучаюшихся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5-х классов,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 языку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Примак Н.С.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1867" y="-296608"/>
            <a:ext cx="104380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учебных результатов</a:t>
            </a:r>
            <a:r>
              <a:rPr lang="ru-RU" sz="48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8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8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  2018-2019 учебный год</a:t>
            </a:r>
            <a:endParaRPr lang="ru-RU" sz="4800" b="1" dirty="0" smtClean="0">
              <a:ln w="9525">
                <a:solidFill>
                  <a:srgbClr val="FF0066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074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68680467"/>
              </p:ext>
            </p:extLst>
          </p:nvPr>
        </p:nvGraphicFramePr>
        <p:xfrm>
          <a:off x="-430306" y="1712114"/>
          <a:ext cx="12622305" cy="5100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2510" y="-154294"/>
            <a:ext cx="104380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учебных результатов </a:t>
            </a:r>
          </a:p>
          <a:p>
            <a:pPr algn="ctr"/>
            <a:r>
              <a:rPr lang="ru-RU" sz="40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0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  2018-2019 учебный год</a:t>
            </a:r>
            <a:endParaRPr lang="ru-RU" sz="4000" b="1" dirty="0" smtClean="0">
              <a:ln w="9525">
                <a:solidFill>
                  <a:srgbClr val="FF0066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3980" y="1163585"/>
            <a:ext cx="10673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обучаюшихся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5-х классов,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 языку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Примак Н.С.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308466"/>
            <a:ext cx="39730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Грамматическое</a:t>
            </a:r>
          </a:p>
          <a:p>
            <a:pPr algn="ctr" fontAlgn="t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723691"/>
            <a:ext cx="3844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Диктант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888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43306" y="1015256"/>
            <a:ext cx="105866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обучаюшихся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-х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 четверть 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Гайворонская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43307" y="61149"/>
            <a:ext cx="104380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учебных результатов </a:t>
            </a:r>
          </a:p>
          <a:p>
            <a:pPr algn="ctr"/>
            <a:r>
              <a:rPr lang="ru-RU" sz="28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  2017-2018 учебный год</a:t>
            </a:r>
            <a:endParaRPr lang="ru-RU" sz="2800" b="1" dirty="0" smtClean="0">
              <a:ln w="9525">
                <a:solidFill>
                  <a:srgbClr val="FF0066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424060"/>
              </p:ext>
            </p:extLst>
          </p:nvPr>
        </p:nvGraphicFramePr>
        <p:xfrm>
          <a:off x="473858" y="1846253"/>
          <a:ext cx="11507189" cy="4874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8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8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5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07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75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75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82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74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5732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667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7363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25066">
                <a:tc gridSpan="4">
                  <a:txBody>
                    <a:bodyPr/>
                    <a:lstStyle/>
                    <a:p>
                      <a:pPr marL="768350" marR="205740" indent="-353695" algn="just">
                        <a:lnSpc>
                          <a:spcPct val="103000"/>
                        </a:lnSpc>
                        <a:spcAft>
                          <a:spcPts val="235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успеваемости по математике</a:t>
                      </a:r>
                    </a:p>
                    <a:p>
                      <a:pPr marR="36830" algn="ctr">
                        <a:lnSpc>
                          <a:spcPct val="107000"/>
                        </a:lnSpc>
                        <a:spcAft>
                          <a:spcPts val="265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1 четверть 2018-2019 учебного года </a:t>
                      </a:r>
                    </a:p>
                    <a:p>
                      <a:pPr marL="1739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 5-х классов,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175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участвовавших в проведении </a:t>
                      </a:r>
                    </a:p>
                    <a:p>
                      <a:pPr marR="419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 в 2018 году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R="349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результатов обучающихся 5-х классов, </a:t>
                      </a:r>
                    </a:p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участвовавших в проведении административных проверочных работ </a:t>
                      </a:r>
                    </a:p>
                    <a:p>
                      <a:pPr marR="387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математике в 2018 году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21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отметка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689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ности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695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marL="1746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</a:t>
                      </a:r>
                    </a:p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22860" marR="19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обучающихся, получивших следующие отметки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отметка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70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285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marL="806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качества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6292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емости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2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5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5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535"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А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3,83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59,87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76,67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5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3,74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0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58,81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36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62,96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79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92,59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535"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Б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3,67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55,85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66,67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5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3,42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0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49,47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36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42,11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79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89,47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4535"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В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3,61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53,57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60,71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5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3,32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0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47,86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36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46,43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79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2400"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3,71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56,52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68,24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5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3,44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0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50,86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36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49,35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79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81,82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6257" marR="0" marT="41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5494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1694" y="132347"/>
            <a:ext cx="108486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Итоги 1 четверти  2018  –  2019  учебного  года</a:t>
            </a:r>
          </a:p>
          <a:p>
            <a:pPr algn="ctr"/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учащихся – 705 человек</a:t>
            </a:r>
            <a:endParaRPr lang="ru-RU" sz="40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204896"/>
              </p:ext>
            </p:extLst>
          </p:nvPr>
        </p:nvGraphicFramePr>
        <p:xfrm>
          <a:off x="1383632" y="1588133"/>
          <a:ext cx="8674767" cy="4719453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2891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1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1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362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учащихся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91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Успевают на «5»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учащихся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34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Успевают 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одной «4»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учащихся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507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Успевают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«4» и «5»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 учащихся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ru-RU" sz="2400" b="1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534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Успевают 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одной «3» 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учащихся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691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</a:t>
                      </a:r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спевают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учащихся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014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/>
          </p:nvPr>
        </p:nvGraphicFramePr>
        <p:xfrm>
          <a:off x="175845" y="1969477"/>
          <a:ext cx="11804979" cy="4614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43307" y="61149"/>
            <a:ext cx="104380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учебных результатов </a:t>
            </a:r>
          </a:p>
          <a:p>
            <a:pPr algn="ctr"/>
            <a:r>
              <a:rPr lang="ru-RU" sz="28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  2017-2018 учебный год</a:t>
            </a:r>
            <a:endParaRPr lang="ru-RU" sz="2800" b="1" dirty="0" smtClean="0">
              <a:ln w="9525">
                <a:solidFill>
                  <a:srgbClr val="FF0066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3306" y="1015256"/>
            <a:ext cx="105866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обучаюшихся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-х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 </a:t>
            </a:r>
            <a:r>
              <a:rPr lang="ru-RU" sz="2400" b="1" dirty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 четверть 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err="1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Гайворонская</a:t>
            </a:r>
            <a:r>
              <a:rPr lang="ru-RU" sz="2400" b="1" dirty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Н.А.</a:t>
            </a:r>
          </a:p>
        </p:txBody>
      </p:sp>
    </p:spTree>
    <p:extLst>
      <p:ext uri="{BB962C8B-B14F-4D97-AF65-F5344CB8AC3E}">
        <p14:creationId xmlns:p14="http://schemas.microsoft.com/office/powerpoint/2010/main" val="3643079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249415" y="2205317"/>
          <a:ext cx="11613571" cy="441729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089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9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45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06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2635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837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60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988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8988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91697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6279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8988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78988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1205430">
                <a:tc>
                  <a:txBody>
                    <a:bodyPr/>
                    <a:lstStyle/>
                    <a:p>
                      <a:pPr algn="ctr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Грамматическое</a:t>
                      </a:r>
                    </a:p>
                    <a:p>
                      <a:pPr algn="ctr" fontAlgn="t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задание</a:t>
                      </a:r>
                    </a:p>
                    <a:p>
                      <a:pPr algn="ctr" fontAlgn="t"/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Диктант</a:t>
                      </a:r>
                    </a:p>
                    <a:p>
                      <a:pPr algn="ctr" fontAlgn="t"/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</a:t>
                      </a:r>
                      <a:r>
                        <a:rPr lang="ru-RU" sz="24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78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отметка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</a:t>
                      </a:r>
                    </a:p>
                    <a:p>
                      <a:pPr algn="ctr" fontAlgn="t"/>
                      <a:r>
                        <a:rPr lang="ru-RU" sz="18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ности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емости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6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 fontAlgn="t"/>
                      <a:r>
                        <a:rPr lang="ru-RU" sz="16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6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 fontAlgn="t"/>
                      <a:r>
                        <a:rPr lang="ru-RU" sz="16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</a:t>
                      </a: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емости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6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 fontAlgn="t"/>
                      <a:r>
                        <a:rPr lang="ru-RU" sz="16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6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 fontAlgn="t"/>
                      <a:r>
                        <a:rPr lang="ru-RU" sz="16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</a:t>
                      </a: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емости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2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6а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3.52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51.74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48.39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93.55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3.03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41.55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35.48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54.84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3.27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46.64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41.93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74,19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6б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3.11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41.19</a:t>
                      </a:r>
                      <a:r>
                        <a:rPr lang="ru-RU" sz="2000" b="1" i="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37.04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74.07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2.41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24.74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7.41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33.33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2.76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32.96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22.22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53.7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6в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3.58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53.69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61.54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88.46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2.62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30.77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15.38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38.46  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3.10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42.23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38.46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63.46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Итог: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3.40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48.87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48.99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85.36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2.68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32.35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19.42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42.21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3.04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40.61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34.20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63.78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03980" y="1163585"/>
            <a:ext cx="10673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обучаюшихся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-х классов,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 языку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Шрамко А.В., Моисеев П.А.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1867" y="-296608"/>
            <a:ext cx="104380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учебных результатов</a:t>
            </a:r>
            <a:r>
              <a:rPr lang="ru-RU" sz="48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8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8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  2018-2019 учебный год</a:t>
            </a:r>
            <a:endParaRPr lang="ru-RU" sz="4800" b="1" dirty="0" smtClean="0">
              <a:ln w="9525">
                <a:solidFill>
                  <a:srgbClr val="FF0066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757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313867137"/>
              </p:ext>
            </p:extLst>
          </p:nvPr>
        </p:nvGraphicFramePr>
        <p:xfrm>
          <a:off x="-430306" y="1712114"/>
          <a:ext cx="12622305" cy="5100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2510" y="-154294"/>
            <a:ext cx="104380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учебных результатов </a:t>
            </a:r>
          </a:p>
          <a:p>
            <a:pPr algn="ctr"/>
            <a:r>
              <a:rPr lang="ru-RU" sz="40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0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  2018-2019 учебный год</a:t>
            </a:r>
            <a:endParaRPr lang="ru-RU" sz="4000" b="1" dirty="0" smtClean="0">
              <a:ln w="9525">
                <a:solidFill>
                  <a:srgbClr val="FF0066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3980" y="1163585"/>
            <a:ext cx="10673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обучаюшихся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5-х классов,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 языку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Учителя: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Шрамко А.В., Моисеев П.А.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3308466"/>
            <a:ext cx="39730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Грамматическое</a:t>
            </a:r>
          </a:p>
          <a:p>
            <a:pPr algn="ctr" fontAlgn="t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723691"/>
            <a:ext cx="3844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Диктант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78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03979" y="1597488"/>
            <a:ext cx="10673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обучаюшихся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-х классов,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 по математике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Ожередова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Л.Ю.,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Гайворонская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Н.А.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1866" y="38070"/>
            <a:ext cx="104380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учебных результатов</a:t>
            </a:r>
            <a:r>
              <a:rPr lang="ru-RU" sz="48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8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8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  2018-2019 учебный год</a:t>
            </a:r>
            <a:endParaRPr lang="ru-RU" sz="4800" b="1" dirty="0" smtClean="0">
              <a:ln w="9525">
                <a:solidFill>
                  <a:srgbClr val="FF0066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066723"/>
              </p:ext>
            </p:extLst>
          </p:nvPr>
        </p:nvGraphicFramePr>
        <p:xfrm>
          <a:off x="188535" y="2674003"/>
          <a:ext cx="11640305" cy="3343912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782234">
                  <a:extLst>
                    <a:ext uri="{9D8B030D-6E8A-4147-A177-3AD203B41FA5}">
                      <a16:colId xmlns:a16="http://schemas.microsoft.com/office/drawing/2014/main" val="4258919439"/>
                    </a:ext>
                  </a:extLst>
                </a:gridCol>
                <a:gridCol w="3577795">
                  <a:extLst>
                    <a:ext uri="{9D8B030D-6E8A-4147-A177-3AD203B41FA5}">
                      <a16:colId xmlns:a16="http://schemas.microsoft.com/office/drawing/2014/main" val="1201114455"/>
                    </a:ext>
                  </a:extLst>
                </a:gridCol>
                <a:gridCol w="840388">
                  <a:extLst>
                    <a:ext uri="{9D8B030D-6E8A-4147-A177-3AD203B41FA5}">
                      <a16:colId xmlns:a16="http://schemas.microsoft.com/office/drawing/2014/main" val="3496817368"/>
                    </a:ext>
                  </a:extLst>
                </a:gridCol>
                <a:gridCol w="898631">
                  <a:extLst>
                    <a:ext uri="{9D8B030D-6E8A-4147-A177-3AD203B41FA5}">
                      <a16:colId xmlns:a16="http://schemas.microsoft.com/office/drawing/2014/main" val="2486695064"/>
                    </a:ext>
                  </a:extLst>
                </a:gridCol>
                <a:gridCol w="490919">
                  <a:extLst>
                    <a:ext uri="{9D8B030D-6E8A-4147-A177-3AD203B41FA5}">
                      <a16:colId xmlns:a16="http://schemas.microsoft.com/office/drawing/2014/main" val="3422711210"/>
                    </a:ext>
                  </a:extLst>
                </a:gridCol>
                <a:gridCol w="517887">
                  <a:extLst>
                    <a:ext uri="{9D8B030D-6E8A-4147-A177-3AD203B41FA5}">
                      <a16:colId xmlns:a16="http://schemas.microsoft.com/office/drawing/2014/main" val="2969147366"/>
                    </a:ext>
                  </a:extLst>
                </a:gridCol>
                <a:gridCol w="480593">
                  <a:extLst>
                    <a:ext uri="{9D8B030D-6E8A-4147-A177-3AD203B41FA5}">
                      <a16:colId xmlns:a16="http://schemas.microsoft.com/office/drawing/2014/main" val="4198130859"/>
                    </a:ext>
                  </a:extLst>
                </a:gridCol>
                <a:gridCol w="474278">
                  <a:extLst>
                    <a:ext uri="{9D8B030D-6E8A-4147-A177-3AD203B41FA5}">
                      <a16:colId xmlns:a16="http://schemas.microsoft.com/office/drawing/2014/main" val="2416771729"/>
                    </a:ext>
                  </a:extLst>
                </a:gridCol>
                <a:gridCol w="807104">
                  <a:extLst>
                    <a:ext uri="{9D8B030D-6E8A-4147-A177-3AD203B41FA5}">
                      <a16:colId xmlns:a16="http://schemas.microsoft.com/office/drawing/2014/main" val="727619225"/>
                    </a:ext>
                  </a:extLst>
                </a:gridCol>
                <a:gridCol w="859637">
                  <a:extLst>
                    <a:ext uri="{9D8B030D-6E8A-4147-A177-3AD203B41FA5}">
                      <a16:colId xmlns:a16="http://schemas.microsoft.com/office/drawing/2014/main" val="9109211"/>
                    </a:ext>
                  </a:extLst>
                </a:gridCol>
                <a:gridCol w="928430">
                  <a:extLst>
                    <a:ext uri="{9D8B030D-6E8A-4147-A177-3AD203B41FA5}">
                      <a16:colId xmlns:a16="http://schemas.microsoft.com/office/drawing/2014/main" val="1070001880"/>
                    </a:ext>
                  </a:extLst>
                </a:gridCol>
                <a:gridCol w="982409">
                  <a:extLst>
                    <a:ext uri="{9D8B030D-6E8A-4147-A177-3AD203B41FA5}">
                      <a16:colId xmlns:a16="http://schemas.microsoft.com/office/drawing/2014/main" val="1892717738"/>
                    </a:ext>
                  </a:extLst>
                </a:gridCol>
              </a:tblGrid>
              <a:tr h="41148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учителя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списку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писали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Успева-емость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знаний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Обучен-ность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77003"/>
                  </a:ext>
                </a:extLst>
              </a:tr>
              <a:tr h="4114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881274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Ожередова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Лариса Юрьевна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68,75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37,5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47,0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3,25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5672483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Ожередова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Лариса Юрьевна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64,29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42,86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44,71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3,18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8890892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Гайворонская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Нина Алексеевна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89,29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53,0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3,54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0044163"/>
                  </a:ext>
                </a:extLst>
              </a:tr>
              <a:tr h="23876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школе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74.11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43,45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48,23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3,32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5246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041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/>
          </p:nvPr>
        </p:nvGraphicFramePr>
        <p:xfrm>
          <a:off x="-65987" y="1985491"/>
          <a:ext cx="12257987" cy="474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67925" y="0"/>
            <a:ext cx="104380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учебных результатов </a:t>
            </a:r>
          </a:p>
          <a:p>
            <a:pPr algn="ctr"/>
            <a:r>
              <a:rPr lang="ru-RU" sz="40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0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  2018-2019 учебный год</a:t>
            </a:r>
            <a:endParaRPr lang="ru-RU" sz="4000" b="1" dirty="0" smtClean="0">
              <a:ln w="9525">
                <a:solidFill>
                  <a:srgbClr val="FF0066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3979" y="1308921"/>
            <a:ext cx="10673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обучаюшихся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-х классов,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 по математике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Ожередова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Л.Ю.,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Гайворонская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Н.А.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945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249415" y="2205317"/>
          <a:ext cx="11613571" cy="441729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089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9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45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06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2635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837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60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988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8988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91697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6279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8988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78988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1205430">
                <a:tc>
                  <a:txBody>
                    <a:bodyPr/>
                    <a:lstStyle/>
                    <a:p>
                      <a:pPr algn="ctr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Диктант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Грамматическое задание</a:t>
                      </a:r>
                    </a:p>
                    <a:p>
                      <a:pPr algn="ctr" fontAlgn="t"/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</a:t>
                      </a:r>
                      <a:r>
                        <a:rPr lang="ru-RU" sz="24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78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отметка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</a:t>
                      </a:r>
                    </a:p>
                    <a:p>
                      <a:pPr algn="ctr" fontAlgn="t"/>
                      <a:r>
                        <a:rPr lang="ru-RU" sz="18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ности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емости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6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 fontAlgn="t"/>
                      <a:r>
                        <a:rPr lang="ru-RU" sz="16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6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 fontAlgn="t"/>
                      <a:r>
                        <a:rPr lang="ru-RU" sz="16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</a:t>
                      </a: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емости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6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 fontAlgn="t"/>
                      <a:r>
                        <a:rPr lang="ru-RU" sz="16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6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 fontAlgn="t"/>
                      <a:r>
                        <a:rPr lang="ru-RU" sz="16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</a:t>
                      </a: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емости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2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7а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29,17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79,17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30,83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3,15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18,75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70,83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7б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45,27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40,73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27,27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77,27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34,13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75,13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7в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33,86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64,29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38,14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28,57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64,29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2,85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23,28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64,29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Итог: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40,71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29,39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72,15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36,76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21,39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38,63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25,38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70,08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03980" y="1163585"/>
            <a:ext cx="10673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-х классов,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 языку. 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Сундрунова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 В. 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1867" y="-296608"/>
            <a:ext cx="104380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учебных результатов</a:t>
            </a:r>
            <a:r>
              <a:rPr lang="ru-RU" sz="48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8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8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  2018-2019 учебный год</a:t>
            </a:r>
            <a:endParaRPr lang="ru-RU" sz="4800" b="1" dirty="0" smtClean="0">
              <a:ln w="9525">
                <a:solidFill>
                  <a:srgbClr val="FF0066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92462" y="3244334"/>
            <a:ext cx="5007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всероссийского мероприятия «Урок цифры»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8065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/>
          </p:nvPr>
        </p:nvGraphicFramePr>
        <p:xfrm>
          <a:off x="-430306" y="1712114"/>
          <a:ext cx="12622305" cy="5100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2510" y="-154294"/>
            <a:ext cx="104380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учебных результатов </a:t>
            </a:r>
          </a:p>
          <a:p>
            <a:pPr algn="ctr"/>
            <a:r>
              <a:rPr lang="ru-RU" sz="40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0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  2018-2019 учебный год</a:t>
            </a:r>
            <a:endParaRPr lang="ru-RU" sz="4000" b="1" dirty="0" smtClean="0">
              <a:ln w="9525">
                <a:solidFill>
                  <a:srgbClr val="FF0066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3980" y="1163585"/>
            <a:ext cx="10673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-х классов,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 языку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Сундрунова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 В.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308466"/>
            <a:ext cx="39730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Грамматическое</a:t>
            </a:r>
          </a:p>
          <a:p>
            <a:pPr algn="ctr" fontAlgn="t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723691"/>
            <a:ext cx="3844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Диктант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076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83007" y="0"/>
            <a:ext cx="104380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учебных результатов </a:t>
            </a:r>
          </a:p>
          <a:p>
            <a:pPr algn="ctr"/>
            <a:r>
              <a:rPr lang="ru-RU" sz="28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  2017-2018 учебный год</a:t>
            </a:r>
            <a:endParaRPr lang="ru-RU" sz="2800" b="1" dirty="0" smtClean="0">
              <a:ln w="9525">
                <a:solidFill>
                  <a:srgbClr val="FF0066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3306" y="1015256"/>
            <a:ext cx="105866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7-х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 четверть 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Гусева А.В.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360485" y="2174875"/>
          <a:ext cx="11412415" cy="43168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8337">
                  <a:extLst>
                    <a:ext uri="{9D8B030D-6E8A-4147-A177-3AD203B41FA5}">
                      <a16:colId xmlns:a16="http://schemas.microsoft.com/office/drawing/2014/main" val="3332993416"/>
                    </a:ext>
                  </a:extLst>
                </a:gridCol>
                <a:gridCol w="866150">
                  <a:extLst>
                    <a:ext uri="{9D8B030D-6E8A-4147-A177-3AD203B41FA5}">
                      <a16:colId xmlns:a16="http://schemas.microsoft.com/office/drawing/2014/main" val="3802112016"/>
                    </a:ext>
                  </a:extLst>
                </a:gridCol>
                <a:gridCol w="1007624">
                  <a:extLst>
                    <a:ext uri="{9D8B030D-6E8A-4147-A177-3AD203B41FA5}">
                      <a16:colId xmlns:a16="http://schemas.microsoft.com/office/drawing/2014/main" val="1214716"/>
                    </a:ext>
                  </a:extLst>
                </a:gridCol>
                <a:gridCol w="896017">
                  <a:extLst>
                    <a:ext uri="{9D8B030D-6E8A-4147-A177-3AD203B41FA5}">
                      <a16:colId xmlns:a16="http://schemas.microsoft.com/office/drawing/2014/main" val="2886038116"/>
                    </a:ext>
                  </a:extLst>
                </a:gridCol>
                <a:gridCol w="877938">
                  <a:extLst>
                    <a:ext uri="{9D8B030D-6E8A-4147-A177-3AD203B41FA5}">
                      <a16:colId xmlns:a16="http://schemas.microsoft.com/office/drawing/2014/main" val="2638578491"/>
                    </a:ext>
                  </a:extLst>
                </a:gridCol>
                <a:gridCol w="877938">
                  <a:extLst>
                    <a:ext uri="{9D8B030D-6E8A-4147-A177-3AD203B41FA5}">
                      <a16:colId xmlns:a16="http://schemas.microsoft.com/office/drawing/2014/main" val="4231040291"/>
                    </a:ext>
                  </a:extLst>
                </a:gridCol>
                <a:gridCol w="877938">
                  <a:extLst>
                    <a:ext uri="{9D8B030D-6E8A-4147-A177-3AD203B41FA5}">
                      <a16:colId xmlns:a16="http://schemas.microsoft.com/office/drawing/2014/main" val="3964424883"/>
                    </a:ext>
                  </a:extLst>
                </a:gridCol>
                <a:gridCol w="800913">
                  <a:extLst>
                    <a:ext uri="{9D8B030D-6E8A-4147-A177-3AD203B41FA5}">
                      <a16:colId xmlns:a16="http://schemas.microsoft.com/office/drawing/2014/main" val="2124652759"/>
                    </a:ext>
                  </a:extLst>
                </a:gridCol>
                <a:gridCol w="969112">
                  <a:extLst>
                    <a:ext uri="{9D8B030D-6E8A-4147-A177-3AD203B41FA5}">
                      <a16:colId xmlns:a16="http://schemas.microsoft.com/office/drawing/2014/main" val="2714219799"/>
                    </a:ext>
                  </a:extLst>
                </a:gridCol>
                <a:gridCol w="1241061">
                  <a:extLst>
                    <a:ext uri="{9D8B030D-6E8A-4147-A177-3AD203B41FA5}">
                      <a16:colId xmlns:a16="http://schemas.microsoft.com/office/drawing/2014/main" val="1051919082"/>
                    </a:ext>
                  </a:extLst>
                </a:gridCol>
                <a:gridCol w="1149887">
                  <a:extLst>
                    <a:ext uri="{9D8B030D-6E8A-4147-A177-3AD203B41FA5}">
                      <a16:colId xmlns:a16="http://schemas.microsoft.com/office/drawing/2014/main" val="1695004397"/>
                    </a:ext>
                  </a:extLst>
                </a:gridCol>
                <a:gridCol w="1059500">
                  <a:extLst>
                    <a:ext uri="{9D8B030D-6E8A-4147-A177-3AD203B41FA5}">
                      <a16:colId xmlns:a16="http://schemas.microsoft.com/office/drawing/2014/main" val="1525833387"/>
                    </a:ext>
                  </a:extLst>
                </a:gridCol>
              </a:tblGrid>
              <a:tr h="152573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успеваемости по      математике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1 четверть 2018-2019 учебного года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 9-х классов,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участвовавших в проведении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2018 году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9525" marT="476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результатов обучающихся 9-х классов,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участвовавших в проведении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математике в 2018 году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9525" marT="476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495219"/>
                  </a:ext>
                </a:extLst>
              </a:tr>
              <a:tr h="45735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отметка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/>
                </a:tc>
                <a:tc rowSpan="2">
                  <a:txBody>
                    <a:bodyPr/>
                    <a:lstStyle/>
                    <a:p>
                      <a:pPr marL="3689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ности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/>
                </a:tc>
                <a:tc rowSpan="2">
                  <a:txBody>
                    <a:bodyPr/>
                    <a:lstStyle/>
                    <a:p>
                      <a:pPr marL="3695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marL="1746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/>
                </a:tc>
                <a:tc gridSpan="4">
                  <a:txBody>
                    <a:bodyPr/>
                    <a:lstStyle/>
                    <a:p>
                      <a:pPr marL="22860" marR="19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обучающихся, получивших следующие отметки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отметка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/>
                </a:tc>
                <a:tc rowSpan="2">
                  <a:txBody>
                    <a:bodyPr/>
                    <a:lstStyle/>
                    <a:p>
                      <a:pPr marL="3708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/>
                </a:tc>
                <a:tc rowSpan="2">
                  <a:txBody>
                    <a:bodyPr/>
                    <a:lstStyle/>
                    <a:p>
                      <a:pPr marR="285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marL="806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качества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/>
                </a:tc>
                <a:tc rowSpan="2">
                  <a:txBody>
                    <a:bodyPr/>
                    <a:lstStyle/>
                    <a:p>
                      <a:pPr marR="6292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емости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/>
                </a:tc>
                <a:extLst>
                  <a:ext uri="{0D108BD9-81ED-4DB2-BD59-A6C34878D82A}">
                    <a16:rowId xmlns:a16="http://schemas.microsoft.com/office/drawing/2014/main" val="2906025789"/>
                  </a:ext>
                </a:extLst>
              </a:tr>
              <a:tr h="4299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/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/>
                </a:tc>
                <a:tc>
                  <a:txBody>
                    <a:bodyPr/>
                    <a:lstStyle/>
                    <a:p>
                      <a:pPr marR="35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/>
                </a:tc>
                <a:tc>
                  <a:txBody>
                    <a:bodyPr/>
                    <a:lstStyle/>
                    <a:p>
                      <a:pPr marR="35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959272"/>
                  </a:ext>
                </a:extLst>
              </a:tr>
              <a:tr h="3578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9525" marT="476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9525" marT="476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37,52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9525" marT="476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27,59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9525" marT="476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9525" marT="476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9525" marT="476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9525" marT="476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9525" marT="476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2,31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9525" marT="476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23,38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9525" marT="476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7,69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9525" marT="476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9525" marT="47625" marB="0" anchor="ctr"/>
                </a:tc>
                <a:extLst>
                  <a:ext uri="{0D108BD9-81ED-4DB2-BD59-A6C34878D82A}">
                    <a16:rowId xmlns:a16="http://schemas.microsoft.com/office/drawing/2014/main" val="3047129407"/>
                  </a:ext>
                </a:extLst>
              </a:tr>
              <a:tr h="3484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7Б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9525" marT="476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9525" marT="476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35,56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9525" marT="476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14,81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9525" marT="476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9525" marT="476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9525" marT="476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9525" marT="476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9525" marT="476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9525" marT="476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9525" marT="476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9525" marT="476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9525" marT="47625" marB="0" anchor="ctr"/>
                </a:tc>
                <a:extLst>
                  <a:ext uri="{0D108BD9-81ED-4DB2-BD59-A6C34878D82A}">
                    <a16:rowId xmlns:a16="http://schemas.microsoft.com/office/drawing/2014/main" val="3893367927"/>
                  </a:ext>
                </a:extLst>
              </a:tr>
              <a:tr h="3484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9525" marT="476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9525" marT="476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43,62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9525" marT="476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28,12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9525" marT="476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9525" marT="476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9525" marT="476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9525" marT="476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9525" marT="476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2,37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9525" marT="476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24,59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9525" marT="476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7,41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9525" marT="476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25,93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9525" marT="47625" marB="0" anchor="ctr"/>
                </a:tc>
                <a:extLst>
                  <a:ext uri="{0D108BD9-81ED-4DB2-BD59-A6C34878D82A}">
                    <a16:rowId xmlns:a16="http://schemas.microsoft.com/office/drawing/2014/main" val="2152764948"/>
                  </a:ext>
                </a:extLst>
              </a:tr>
              <a:tr h="661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9525" marT="476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9525" marT="476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39,14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9525" marT="476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23,86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9525" marT="476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9525" marT="476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9525" marT="476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9525" marT="476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9525" marT="476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9525" marT="476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26,86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9525" marT="476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10,81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9525" marT="476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27,03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9525" marT="47625" marB="0" anchor="ctr"/>
                </a:tc>
                <a:extLst>
                  <a:ext uri="{0D108BD9-81ED-4DB2-BD59-A6C34878D82A}">
                    <a16:rowId xmlns:a16="http://schemas.microsoft.com/office/drawing/2014/main" val="3609105596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22413" y="2174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129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/>
          </p:nvPr>
        </p:nvGraphicFramePr>
        <p:xfrm>
          <a:off x="175845" y="1969477"/>
          <a:ext cx="11804979" cy="4614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157334" y="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учебных результатов </a:t>
            </a:r>
          </a:p>
          <a:p>
            <a:pPr algn="ctr"/>
            <a:r>
              <a:rPr lang="ru-RU" sz="28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АПР  2017-2018 учебный год</a:t>
            </a:r>
            <a:endParaRPr lang="ru-RU" sz="2800" b="1" dirty="0">
              <a:ln w="9525">
                <a:solidFill>
                  <a:srgbClr val="FF0066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3306" y="1015256"/>
            <a:ext cx="105866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обучаюшихся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7-х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 четверть 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Гусева А.В.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143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249415" y="2205317"/>
          <a:ext cx="11613571" cy="441729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089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9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45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06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2635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837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60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988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8988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91697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6279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8988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78988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1205430">
                <a:tc>
                  <a:txBody>
                    <a:bodyPr/>
                    <a:lstStyle/>
                    <a:p>
                      <a:pPr algn="ctr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Грамматическое</a:t>
                      </a:r>
                    </a:p>
                    <a:p>
                      <a:pPr algn="ctr" fontAlgn="t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задание</a:t>
                      </a:r>
                    </a:p>
                    <a:p>
                      <a:pPr algn="ctr" fontAlgn="t"/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Диктант</a:t>
                      </a:r>
                    </a:p>
                    <a:p>
                      <a:pPr algn="ctr" fontAlgn="t"/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</a:t>
                      </a:r>
                      <a:r>
                        <a:rPr lang="ru-RU" sz="24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78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отметка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</a:t>
                      </a:r>
                    </a:p>
                    <a:p>
                      <a:pPr algn="ctr" fontAlgn="t"/>
                      <a:r>
                        <a:rPr lang="ru-RU" sz="18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ности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емости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6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 fontAlgn="t"/>
                      <a:r>
                        <a:rPr lang="ru-RU" sz="16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6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 fontAlgn="t"/>
                      <a:r>
                        <a:rPr lang="ru-RU" sz="16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</a:t>
                      </a: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емости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6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 fontAlgn="t"/>
                      <a:r>
                        <a:rPr lang="ru-RU" sz="16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6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 fontAlgn="t"/>
                      <a:r>
                        <a:rPr lang="ru-RU" sz="16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</a:t>
                      </a: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емости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2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8а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3.24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.92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32.32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2.98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39.12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8б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2.74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34.07</a:t>
                      </a:r>
                      <a:r>
                        <a:rPr lang="ru-RU" sz="2000" b="1" i="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25.93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40.74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2.93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38.96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40.74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44.44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2.83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36.51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33.33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37.03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8в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3.27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46.79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42.42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72.73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2.94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39.15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36.36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48.48  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3.10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42.97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39.39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60.60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Итог: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3.08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42.26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38.78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60.49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2.86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36.81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33.7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46.94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2.97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39.53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36.24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51.87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03980" y="1163585"/>
            <a:ext cx="10673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обучаюшихся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8-х классов,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 языку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Шрамко А.В.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1867" y="-296608"/>
            <a:ext cx="104380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учебных результатов</a:t>
            </a:r>
            <a:r>
              <a:rPr lang="ru-RU" sz="48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8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8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  2018-2019 учебный год</a:t>
            </a:r>
            <a:endParaRPr lang="ru-RU" sz="4800" b="1" dirty="0" smtClean="0">
              <a:ln w="9525">
                <a:solidFill>
                  <a:srgbClr val="FF0066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585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208343"/>
              </p:ext>
            </p:extLst>
          </p:nvPr>
        </p:nvGraphicFramePr>
        <p:xfrm>
          <a:off x="1640305" y="1260559"/>
          <a:ext cx="8674767" cy="4929989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2891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1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1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073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учащихся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022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Успевают на «5»</a:t>
                      </a:r>
                      <a:endParaRPr lang="ru-RU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учащихся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555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Успевают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«4» и «5»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учащихся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8677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Успевают </a:t>
                      </a:r>
                    </a:p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одной «3» </a:t>
                      </a:r>
                      <a:endParaRPr lang="ru-RU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учащихся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885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3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</a:t>
                      </a:r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спевают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учащихся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78630" y="337229"/>
            <a:ext cx="11234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Итоги   2017  –  2018  учебного  года</a:t>
            </a:r>
          </a:p>
        </p:txBody>
      </p:sp>
    </p:spTree>
    <p:extLst>
      <p:ext uri="{BB962C8B-B14F-4D97-AF65-F5344CB8AC3E}">
        <p14:creationId xmlns:p14="http://schemas.microsoft.com/office/powerpoint/2010/main" val="2651082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235362733"/>
              </p:ext>
            </p:extLst>
          </p:nvPr>
        </p:nvGraphicFramePr>
        <p:xfrm>
          <a:off x="0" y="1712114"/>
          <a:ext cx="12622305" cy="5100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2510" y="-154294"/>
            <a:ext cx="104380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учебных результатов </a:t>
            </a:r>
          </a:p>
          <a:p>
            <a:pPr algn="ctr"/>
            <a:r>
              <a:rPr lang="ru-RU" sz="40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0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  2018-2019 учебный год</a:t>
            </a:r>
            <a:endParaRPr lang="ru-RU" sz="4000" b="1" dirty="0" smtClean="0">
              <a:ln w="9525">
                <a:solidFill>
                  <a:srgbClr val="FF0066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3980" y="1163585"/>
            <a:ext cx="10673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обучаюшихся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-х классов,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 языку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Шрамко А.В.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3308466"/>
            <a:ext cx="39730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Грамматическое</a:t>
            </a:r>
          </a:p>
          <a:p>
            <a:pPr algn="ctr" fontAlgn="t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723691"/>
            <a:ext cx="3844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Диктант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650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553900" y="2132440"/>
          <a:ext cx="11115305" cy="46065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0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1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6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07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69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69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07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538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145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2701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3707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342447">
                <a:tc gridSpan="4">
                  <a:txBody>
                    <a:bodyPr/>
                    <a:lstStyle/>
                    <a:p>
                      <a:pPr marL="768350" marR="205740" indent="-353695" algn="just">
                        <a:lnSpc>
                          <a:spcPct val="103000"/>
                        </a:lnSpc>
                        <a:spcAft>
                          <a:spcPts val="235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успеваемости по математике</a:t>
                      </a:r>
                    </a:p>
                    <a:p>
                      <a:pPr marR="36830" algn="ctr">
                        <a:lnSpc>
                          <a:spcPct val="107000"/>
                        </a:lnSpc>
                        <a:spcAft>
                          <a:spcPts val="265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1 четверть 2018-2019 учебного года </a:t>
                      </a:r>
                    </a:p>
                    <a:p>
                      <a:pPr marL="1739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 8-х классов,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175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участвовавших в проведении </a:t>
                      </a:r>
                    </a:p>
                    <a:p>
                      <a:pPr marR="419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 в 2018 году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R="349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результатов обучающихся 8-х классов, </a:t>
                      </a:r>
                    </a:p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участвовавших в проведении административных проверочных работ </a:t>
                      </a:r>
                    </a:p>
                    <a:p>
                      <a:pPr marR="387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математике в 2018 году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02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отметка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689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ности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695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marL="1746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22860" marR="19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обучающихся, получивших следующие отметки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отметка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708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285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marL="806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качества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6292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емости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8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5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5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695"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Б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3,23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44,23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28,57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5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2,83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34,21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20,69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62,07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695"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В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3,14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41,83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31,43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5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2,67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30,81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18,52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48,15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7654"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3,19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43,03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55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2,75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32,57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19,64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55,36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72" marR="0" marT="477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83007" y="0"/>
            <a:ext cx="104380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учебных результатов </a:t>
            </a:r>
          </a:p>
          <a:p>
            <a:pPr algn="ctr"/>
            <a:r>
              <a:rPr lang="ru-RU" sz="28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  2017-2018 учебный год</a:t>
            </a:r>
            <a:endParaRPr lang="ru-RU" sz="2800" b="1" dirty="0" smtClean="0">
              <a:ln w="9525">
                <a:solidFill>
                  <a:srgbClr val="FF0066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3306" y="1015256"/>
            <a:ext cx="105866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обучаюшихся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-х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 четверть 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Гайворонская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Н.А.</a:t>
            </a:r>
          </a:p>
        </p:txBody>
      </p:sp>
    </p:spTree>
    <p:extLst>
      <p:ext uri="{BB962C8B-B14F-4D97-AF65-F5344CB8AC3E}">
        <p14:creationId xmlns:p14="http://schemas.microsoft.com/office/powerpoint/2010/main" val="195488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/>
          </p:nvPr>
        </p:nvGraphicFramePr>
        <p:xfrm>
          <a:off x="175845" y="1969477"/>
          <a:ext cx="11804979" cy="4614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157334" y="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учебных результатов </a:t>
            </a:r>
          </a:p>
          <a:p>
            <a:pPr algn="ctr"/>
            <a:r>
              <a:rPr lang="ru-RU" sz="28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АПР  2017-2018 учебный год</a:t>
            </a:r>
            <a:endParaRPr lang="ru-RU" sz="2800" b="1" dirty="0">
              <a:ln w="9525">
                <a:solidFill>
                  <a:srgbClr val="FF0066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3306" y="1015256"/>
            <a:ext cx="105866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обучаюшихся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-х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классов,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в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 четверть 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Гайворонская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Н.А.</a:t>
            </a:r>
          </a:p>
        </p:txBody>
      </p:sp>
    </p:spTree>
    <p:extLst>
      <p:ext uri="{BB962C8B-B14F-4D97-AF65-F5344CB8AC3E}">
        <p14:creationId xmlns:p14="http://schemas.microsoft.com/office/powerpoint/2010/main" val="203248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249415" y="2205317"/>
          <a:ext cx="11488153" cy="323288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68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04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93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2491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22491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42199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02782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22491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22491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1323462">
                <a:tc>
                  <a:txBody>
                    <a:bodyPr/>
                    <a:lstStyle/>
                    <a:p>
                      <a:pPr algn="ctr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Диктант</a:t>
                      </a:r>
                    </a:p>
                    <a:p>
                      <a:pPr algn="ctr" fontAlgn="t"/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</a:t>
                      </a:r>
                      <a:r>
                        <a:rPr lang="ru-RU" sz="24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73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6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 fontAlgn="t"/>
                      <a:r>
                        <a:rPr lang="ru-RU" sz="16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6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 fontAlgn="t"/>
                      <a:r>
                        <a:rPr lang="ru-RU" sz="16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</a:t>
                      </a: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емости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6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 fontAlgn="t"/>
                      <a:r>
                        <a:rPr lang="ru-RU" sz="16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6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 fontAlgn="t"/>
                      <a:r>
                        <a:rPr lang="ru-RU" sz="16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</a:t>
                      </a: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емости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2.62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20.69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41.38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2.62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20.69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41.38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03980" y="1163585"/>
            <a:ext cx="10673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обучаюшихся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10-х классов,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 языку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Примак Н.С.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1867" y="-296608"/>
            <a:ext cx="104380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учебных результатов</a:t>
            </a:r>
            <a:r>
              <a:rPr lang="ru-RU" sz="48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8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8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  2018-2019 учебный год</a:t>
            </a:r>
            <a:endParaRPr lang="ru-RU" sz="4800" b="1" dirty="0" smtClean="0">
              <a:ln w="9525">
                <a:solidFill>
                  <a:srgbClr val="FF0066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312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/>
          </p:nvPr>
        </p:nvGraphicFramePr>
        <p:xfrm>
          <a:off x="-430306" y="1712114"/>
          <a:ext cx="12622305" cy="5100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2510" y="-154294"/>
            <a:ext cx="104380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учебных результатов </a:t>
            </a:r>
          </a:p>
          <a:p>
            <a:pPr algn="ctr"/>
            <a:r>
              <a:rPr lang="ru-RU" sz="40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0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  2018-2019 учебный год</a:t>
            </a:r>
            <a:endParaRPr lang="ru-RU" sz="4000" b="1" dirty="0" smtClean="0">
              <a:ln w="9525">
                <a:solidFill>
                  <a:srgbClr val="FF0066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3980" y="1163585"/>
            <a:ext cx="10673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обучаюшихся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10-х классов,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участвовавших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 языку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Примак Н.С.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723691"/>
            <a:ext cx="3844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Диктант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834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4239" y="132347"/>
            <a:ext cx="119235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Итоги 1 четверти  2018  –  2019  учебного  года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057256584"/>
              </p:ext>
            </p:extLst>
          </p:nvPr>
        </p:nvGraphicFramePr>
        <p:xfrm>
          <a:off x="-646483" y="491067"/>
          <a:ext cx="10735733" cy="6366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558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792967880"/>
              </p:ext>
            </p:extLst>
          </p:nvPr>
        </p:nvGraphicFramePr>
        <p:xfrm>
          <a:off x="-784269" y="1045115"/>
          <a:ext cx="10735733" cy="6366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78630" y="337229"/>
            <a:ext cx="11234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Итоги   2017  –  2018  учебного  года</a:t>
            </a:r>
          </a:p>
        </p:txBody>
      </p:sp>
    </p:spTree>
    <p:extLst>
      <p:ext uri="{BB962C8B-B14F-4D97-AF65-F5344CB8AC3E}">
        <p14:creationId xmlns:p14="http://schemas.microsoft.com/office/powerpoint/2010/main" val="76342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0624" y="-73083"/>
            <a:ext cx="1150847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 учебных результатов</a:t>
            </a:r>
          </a:p>
          <a:p>
            <a:pPr algn="ctr"/>
            <a:r>
              <a:rPr lang="ru-RU" sz="5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четверть и 2017-2018 учебный год</a:t>
            </a:r>
            <a:endParaRPr lang="ru-RU" sz="54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4236655036"/>
              </p:ext>
            </p:extLst>
          </p:nvPr>
        </p:nvGraphicFramePr>
        <p:xfrm>
          <a:off x="-1089304" y="1189697"/>
          <a:ext cx="11416664" cy="5571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5941015" y="5033184"/>
            <a:ext cx="688210" cy="46100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6466387" y="4074085"/>
            <a:ext cx="832488" cy="53369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45%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657228" y="4800775"/>
            <a:ext cx="547376" cy="46481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43%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8201282" y="3704568"/>
            <a:ext cx="547376" cy="46481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51%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173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23841066"/>
              </p:ext>
            </p:extLst>
          </p:nvPr>
        </p:nvGraphicFramePr>
        <p:xfrm>
          <a:off x="293660" y="1703294"/>
          <a:ext cx="12006637" cy="5154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89548" y="216568"/>
            <a:ext cx="110570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учебных результатов по классам </a:t>
            </a:r>
          </a:p>
          <a:p>
            <a:pPr algn="ctr"/>
            <a:r>
              <a:rPr lang="ru-RU" sz="4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четверть</a:t>
            </a:r>
            <a:endParaRPr lang="ru-RU" sz="4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699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2739</Words>
  <Application>Microsoft Office PowerPoint</Application>
  <PresentationFormat>Широкоэкранный</PresentationFormat>
  <Paragraphs>1305</Paragraphs>
  <Slides>54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Панасюк Ольга</dc:creator>
  <cp:lastModifiedBy>Пользователь Windows</cp:lastModifiedBy>
  <cp:revision>42</cp:revision>
  <cp:lastPrinted>2018-11-23T10:50:44Z</cp:lastPrinted>
  <dcterms:created xsi:type="dcterms:W3CDTF">2018-11-21T18:04:28Z</dcterms:created>
  <dcterms:modified xsi:type="dcterms:W3CDTF">2019-01-11T11:39:33Z</dcterms:modified>
</cp:coreProperties>
</file>